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696" r:id="rId2"/>
  </p:sldMasterIdLst>
  <p:notesMasterIdLst>
    <p:notesMasterId r:id="rId73"/>
  </p:notesMasterIdLst>
  <p:sldIdLst>
    <p:sldId id="256" r:id="rId3"/>
    <p:sldId id="258" r:id="rId4"/>
    <p:sldId id="259" r:id="rId5"/>
    <p:sldId id="260" r:id="rId6"/>
    <p:sldId id="261" r:id="rId7"/>
    <p:sldId id="262" r:id="rId8"/>
    <p:sldId id="263" r:id="rId9"/>
    <p:sldId id="264" r:id="rId10"/>
    <p:sldId id="265" r:id="rId11"/>
    <p:sldId id="266" r:id="rId12"/>
    <p:sldId id="267" r:id="rId13"/>
    <p:sldId id="268" r:id="rId14"/>
    <p:sldId id="269" r:id="rId15"/>
    <p:sldId id="271" r:id="rId16"/>
    <p:sldId id="270" r:id="rId17"/>
    <p:sldId id="272" r:id="rId18"/>
    <p:sldId id="273" r:id="rId19"/>
    <p:sldId id="274" r:id="rId20"/>
    <p:sldId id="275" r:id="rId21"/>
    <p:sldId id="297" r:id="rId22"/>
    <p:sldId id="276" r:id="rId23"/>
    <p:sldId id="277" r:id="rId24"/>
    <p:sldId id="278" r:id="rId25"/>
    <p:sldId id="279" r:id="rId26"/>
    <p:sldId id="280" r:id="rId27"/>
    <p:sldId id="281" r:id="rId28"/>
    <p:sldId id="282" r:id="rId29"/>
    <p:sldId id="283" r:id="rId30"/>
    <p:sldId id="285" r:id="rId31"/>
    <p:sldId id="284" r:id="rId32"/>
    <p:sldId id="286" r:id="rId33"/>
    <p:sldId id="287" r:id="rId34"/>
    <p:sldId id="288" r:id="rId35"/>
    <p:sldId id="289" r:id="rId36"/>
    <p:sldId id="290" r:id="rId37"/>
    <p:sldId id="291" r:id="rId38"/>
    <p:sldId id="292" r:id="rId39"/>
    <p:sldId id="293" r:id="rId40"/>
    <p:sldId id="294" r:id="rId41"/>
    <p:sldId id="295" r:id="rId42"/>
    <p:sldId id="298" r:id="rId43"/>
    <p:sldId id="296"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20" r:id="rId65"/>
    <p:sldId id="319" r:id="rId66"/>
    <p:sldId id="321" r:id="rId67"/>
    <p:sldId id="322" r:id="rId68"/>
    <p:sldId id="324" r:id="rId69"/>
    <p:sldId id="323" r:id="rId70"/>
    <p:sldId id="325" r:id="rId71"/>
    <p:sldId id="326" r:id="rId7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76" d="100"/>
          <a:sy n="76" d="100"/>
        </p:scale>
        <p:origin x="62" y="101"/>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16" Type="http://schemas.openxmlformats.org/officeDocument/2006/relationships/slide" Target="slides/slide1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presProps" Target="presProps.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theme" Target="theme/theme1.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Θέση κεφαλίδας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l-GR"/>
          </a:p>
        </p:txBody>
      </p:sp>
      <p:sp>
        <p:nvSpPr>
          <p:cNvPr id="3" name="Θέση ημερομηνίας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3242370-C6C3-45A1-BF77-A623AFA23003}" type="datetimeFigureOut">
              <a:rPr lang="el-GR" smtClean="0"/>
              <a:t>23/11/2024</a:t>
            </a:fld>
            <a:endParaRPr lang="el-GR"/>
          </a:p>
        </p:txBody>
      </p:sp>
      <p:sp>
        <p:nvSpPr>
          <p:cNvPr id="4" name="Θέση εικόνας διαφάνειας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l-GR"/>
          </a:p>
        </p:txBody>
      </p:sp>
      <p:sp>
        <p:nvSpPr>
          <p:cNvPr id="5" name="Θέση σημειώσεων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p>
        </p:txBody>
      </p:sp>
      <p:sp>
        <p:nvSpPr>
          <p:cNvPr id="6" name="Θέση υποσέλιδου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l-GR"/>
          </a:p>
        </p:txBody>
      </p:sp>
      <p:sp>
        <p:nvSpPr>
          <p:cNvPr id="7" name="Θέση αριθμού διαφάνειας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AC1DD64-EDDE-43D9-993D-5A93A91954CA}" type="slidenum">
              <a:rPr lang="el-GR" smtClean="0"/>
              <a:t>‹#›</a:t>
            </a:fld>
            <a:endParaRPr lang="el-GR"/>
          </a:p>
        </p:txBody>
      </p:sp>
    </p:spTree>
    <p:extLst>
      <p:ext uri="{BB962C8B-B14F-4D97-AF65-F5344CB8AC3E}">
        <p14:creationId xmlns:p14="http://schemas.microsoft.com/office/powerpoint/2010/main" val="35961813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p:sp>
      <p:sp>
        <p:nvSpPr>
          <p:cNvPr id="3" name="Θέση σημειώσεων 2"/>
          <p:cNvSpPr>
            <a:spLocks noGrp="1"/>
          </p:cNvSpPr>
          <p:nvPr>
            <p:ph type="body" idx="1"/>
          </p:nvPr>
        </p:nvSpPr>
        <p:spPr/>
        <p:txBody>
          <a:bodyPr/>
          <a:lstStyle/>
          <a:p>
            <a:endParaRPr lang="el-GR" dirty="0"/>
          </a:p>
        </p:txBody>
      </p:sp>
      <p:sp>
        <p:nvSpPr>
          <p:cNvPr id="4" name="Θέση αριθμού διαφάνειας 3"/>
          <p:cNvSpPr>
            <a:spLocks noGrp="1"/>
          </p:cNvSpPr>
          <p:nvPr>
            <p:ph type="sldNum" sz="quarter" idx="5"/>
          </p:nvPr>
        </p:nvSpPr>
        <p:spPr/>
        <p:txBody>
          <a:bodyPr/>
          <a:lstStyle/>
          <a:p>
            <a:fld id="{7AC1DD64-EDDE-43D9-993D-5A93A91954CA}" type="slidenum">
              <a:rPr lang="el-GR" smtClean="0"/>
              <a:t>70</a:t>
            </a:fld>
            <a:endParaRPr lang="el-GR"/>
          </a:p>
        </p:txBody>
      </p:sp>
    </p:spTree>
    <p:extLst>
      <p:ext uri="{BB962C8B-B14F-4D97-AF65-F5344CB8AC3E}">
        <p14:creationId xmlns:p14="http://schemas.microsoft.com/office/powerpoint/2010/main" val="42111829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Διαφάνεια τίτλου">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l-GR"/>
              <a:t>Κάντε κλικ για να επεξεργαστείτε τον τίτλο υποδείγματος</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l-GR"/>
              <a:t>Κάντε κλικ για να επεξεργαστείτε τον υπότιτλο του υποδείγματος</a:t>
            </a:r>
            <a:endParaRPr lang="en-US" dirty="0"/>
          </a:p>
        </p:txBody>
      </p:sp>
      <p:sp>
        <p:nvSpPr>
          <p:cNvPr id="4" name="Date Placeholder 3"/>
          <p:cNvSpPr>
            <a:spLocks noGrp="1"/>
          </p:cNvSpPr>
          <p:nvPr>
            <p:ph type="dt" sz="half" idx="10"/>
          </p:nvPr>
        </p:nvSpPr>
        <p:spPr/>
        <p:txBody>
          <a:bodyPr/>
          <a:lstStyle/>
          <a:p>
            <a:fld id="{C9E7DEBE-BBB5-4F58-9944-34FBADD2D37F}" type="datetimeFigureOut">
              <a:rPr lang="el-GR" smtClean="0"/>
              <a:t>23/11/2024</a:t>
            </a:fld>
            <a:endParaRPr lang="el-GR"/>
          </a:p>
        </p:txBody>
      </p:sp>
      <p:sp>
        <p:nvSpPr>
          <p:cNvPr id="5" name="Footer Placeholder 4"/>
          <p:cNvSpPr>
            <a:spLocks noGrp="1"/>
          </p:cNvSpPr>
          <p:nvPr>
            <p:ph type="ftr" sz="quarter" idx="11"/>
          </p:nvPr>
        </p:nvSpPr>
        <p:spPr/>
        <p:txBody>
          <a:bodyPr/>
          <a:lstStyle/>
          <a:p>
            <a:endParaRPr lang="el-GR"/>
          </a:p>
        </p:txBody>
      </p:sp>
      <p:sp>
        <p:nvSpPr>
          <p:cNvPr id="6" name="Slide Number Placeholder 5"/>
          <p:cNvSpPr>
            <a:spLocks noGrp="1"/>
          </p:cNvSpPr>
          <p:nvPr>
            <p:ph type="sldNum" sz="quarter" idx="12"/>
          </p:nvPr>
        </p:nvSpPr>
        <p:spPr/>
        <p:txBody>
          <a:bodyPr/>
          <a:lstStyle/>
          <a:p>
            <a:fld id="{522318C8-28B0-43DB-A318-6A634D91E28E}" type="slidenum">
              <a:rPr lang="el-GR" smtClean="0"/>
              <a:t>‹#›</a:t>
            </a:fld>
            <a:endParaRPr lang="el-GR"/>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69424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Τίτλος και Κατακόρυφο κείμεν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l-GR"/>
              <a:t>Κάντε κλικ για να επεξεργαστείτε τον τίτλο υποδείγματος</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endParaRPr lang="en-US" dirty="0"/>
          </a:p>
        </p:txBody>
      </p:sp>
      <p:sp>
        <p:nvSpPr>
          <p:cNvPr id="4" name="Date Placeholder 3"/>
          <p:cNvSpPr>
            <a:spLocks noGrp="1"/>
          </p:cNvSpPr>
          <p:nvPr>
            <p:ph type="dt" sz="half" idx="10"/>
          </p:nvPr>
        </p:nvSpPr>
        <p:spPr/>
        <p:txBody>
          <a:bodyPr/>
          <a:lstStyle/>
          <a:p>
            <a:fld id="{C9E7DEBE-BBB5-4F58-9944-34FBADD2D37F}" type="datetimeFigureOut">
              <a:rPr lang="el-GR" smtClean="0"/>
              <a:t>23/11/2024</a:t>
            </a:fld>
            <a:endParaRPr lang="el-GR"/>
          </a:p>
        </p:txBody>
      </p:sp>
      <p:sp>
        <p:nvSpPr>
          <p:cNvPr id="5" name="Footer Placeholder 4"/>
          <p:cNvSpPr>
            <a:spLocks noGrp="1"/>
          </p:cNvSpPr>
          <p:nvPr>
            <p:ph type="ftr" sz="quarter" idx="11"/>
          </p:nvPr>
        </p:nvSpPr>
        <p:spPr/>
        <p:txBody>
          <a:bodyPr/>
          <a:lstStyle/>
          <a:p>
            <a:endParaRPr lang="el-GR"/>
          </a:p>
        </p:txBody>
      </p:sp>
      <p:sp>
        <p:nvSpPr>
          <p:cNvPr id="6" name="Slide Number Placeholder 5"/>
          <p:cNvSpPr>
            <a:spLocks noGrp="1"/>
          </p:cNvSpPr>
          <p:nvPr>
            <p:ph type="sldNum" sz="quarter" idx="12"/>
          </p:nvPr>
        </p:nvSpPr>
        <p:spPr/>
        <p:txBody>
          <a:bodyPr/>
          <a:lstStyle/>
          <a:p>
            <a:fld id="{522318C8-28B0-43DB-A318-6A634D91E28E}" type="slidenum">
              <a:rPr lang="el-GR" smtClean="0"/>
              <a:t>‹#›</a:t>
            </a:fld>
            <a:endParaRPr lang="el-GR"/>
          </a:p>
        </p:txBody>
      </p:sp>
    </p:spTree>
    <p:extLst>
      <p:ext uri="{BB962C8B-B14F-4D97-AF65-F5344CB8AC3E}">
        <p14:creationId xmlns:p14="http://schemas.microsoft.com/office/powerpoint/2010/main" val="12909026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Κατακόρυφος τίτλος και Κείμενο">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l-GR"/>
              <a:t>Κάντε κλικ για να επεξεργαστείτε τον τίτλο υποδείγματος</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endParaRPr lang="en-US" dirty="0"/>
          </a:p>
        </p:txBody>
      </p:sp>
      <p:sp>
        <p:nvSpPr>
          <p:cNvPr id="4" name="Date Placeholder 3"/>
          <p:cNvSpPr>
            <a:spLocks noGrp="1"/>
          </p:cNvSpPr>
          <p:nvPr>
            <p:ph type="dt" sz="half" idx="10"/>
          </p:nvPr>
        </p:nvSpPr>
        <p:spPr/>
        <p:txBody>
          <a:bodyPr/>
          <a:lstStyle/>
          <a:p>
            <a:fld id="{C9E7DEBE-BBB5-4F58-9944-34FBADD2D37F}" type="datetimeFigureOut">
              <a:rPr lang="el-GR" smtClean="0"/>
              <a:t>23/11/2024</a:t>
            </a:fld>
            <a:endParaRPr lang="el-GR"/>
          </a:p>
        </p:txBody>
      </p:sp>
      <p:sp>
        <p:nvSpPr>
          <p:cNvPr id="5" name="Footer Placeholder 4"/>
          <p:cNvSpPr>
            <a:spLocks noGrp="1"/>
          </p:cNvSpPr>
          <p:nvPr>
            <p:ph type="ftr" sz="quarter" idx="11"/>
          </p:nvPr>
        </p:nvSpPr>
        <p:spPr/>
        <p:txBody>
          <a:bodyPr/>
          <a:lstStyle/>
          <a:p>
            <a:endParaRPr lang="el-GR"/>
          </a:p>
        </p:txBody>
      </p:sp>
      <p:sp>
        <p:nvSpPr>
          <p:cNvPr id="6" name="Slide Number Placeholder 5"/>
          <p:cNvSpPr>
            <a:spLocks noGrp="1"/>
          </p:cNvSpPr>
          <p:nvPr>
            <p:ph type="sldNum" sz="quarter" idx="12"/>
          </p:nvPr>
        </p:nvSpPr>
        <p:spPr/>
        <p:txBody>
          <a:bodyPr/>
          <a:lstStyle/>
          <a:p>
            <a:fld id="{522318C8-28B0-43DB-A318-6A634D91E28E}" type="slidenum">
              <a:rPr lang="el-GR" smtClean="0"/>
              <a:t>‹#›</a:t>
            </a:fld>
            <a:endParaRPr lang="el-GR"/>
          </a:p>
        </p:txBody>
      </p:sp>
    </p:spTree>
    <p:extLst>
      <p:ext uri="{BB962C8B-B14F-4D97-AF65-F5344CB8AC3E}">
        <p14:creationId xmlns:p14="http://schemas.microsoft.com/office/powerpoint/2010/main" val="22444094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Διαφάνεια τίτλου">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l-GR"/>
              <a:t>Κάντε κλικ για να επεξεργαστείτε τον τίτλο υποδείγματος</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l-GR"/>
              <a:t>Κάντε κλικ για να επεξεργαστείτε τον υπότιτλο του υποδείγματος</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11/23/2024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9437945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Τίτλος και περιεχόμενο">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l-GR"/>
              <a:t>Κάντε κλικ για να επεξεργαστείτε τον τίτλο υποδείγματος</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11/23/2024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67045912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Κεφαλίδα ενότητας">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l-GR"/>
              <a:t>Κάντε κλικ για να επεξεργαστείτε τον τίτλο υποδείγματος</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l-GR"/>
              <a:t>Στυλ κειμένου υποδείγματος</a:t>
            </a:r>
          </a:p>
        </p:txBody>
      </p:sp>
      <p:sp>
        <p:nvSpPr>
          <p:cNvPr id="4" name="Date Placeholder 3"/>
          <p:cNvSpPr>
            <a:spLocks noGrp="1"/>
          </p:cNvSpPr>
          <p:nvPr>
            <p:ph type="dt" sz="half" idx="10"/>
          </p:nvPr>
        </p:nvSpPr>
        <p:spPr/>
        <p:txBody>
          <a:bodyPr/>
          <a:lstStyle/>
          <a:p>
            <a:fld id="{B61BEF0D-F0BB-DE4B-95CE-6DB70DBA9567}" type="datetimeFigureOut">
              <a:rPr lang="en-US" dirty="0"/>
              <a:pPr/>
              <a:t>11/23/2024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66870571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Δύο περιεχόμενα">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l-GR"/>
              <a:t>Κάντε κλικ για να επεξεργαστείτε τον τίτλο υποδείγματος</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11/23/2024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81601547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Σύγκριση">
    <p:spTree>
      <p:nvGrpSpPr>
        <p:cNvPr id="1" name=""/>
        <p:cNvGrpSpPr/>
        <p:nvPr/>
      </p:nvGrpSpPr>
      <p:grpSpPr>
        <a:xfrm>
          <a:off x="0" y="0"/>
          <a:ext cx="0" cy="0"/>
          <a:chOff x="0" y="0"/>
          <a:chExt cx="0" cy="0"/>
        </a:xfrm>
      </p:grpSpPr>
      <p:sp>
        <p:nvSpPr>
          <p:cNvPr id="10" name="Title 13"/>
          <p:cNvSpPr>
            <a:spLocks noGrp="1"/>
          </p:cNvSpPr>
          <p:nvPr>
            <p:ph type="title"/>
          </p:nvPr>
        </p:nvSpPr>
        <p:spPr/>
        <p:txBody>
          <a:bodyPr/>
          <a:lstStyle/>
          <a:p>
            <a:r>
              <a:rPr lang="el-GR"/>
              <a:t>Κάντε κλικ για να επεξεργαστείτε τον τίτλο υποδείγματος</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l-GR"/>
              <a:t>Στυλ κειμένου υποδείγματος</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l-GR"/>
              <a:t>Στυλ κειμένου υποδείγματος</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11/23/2024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6766349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Μόνο τίτλο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l-GR"/>
              <a:t>Κάντε κλικ για να επεξεργαστείτε τον τίτλο υποδείγματος</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11/23/2024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45055007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Κενό">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11/23/2024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81096992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Περιεχόμενο με λεζάντα">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l-GR"/>
              <a:t>Κάντε κλικ για να επεξεργαστείτε τον τίτλο υποδείγματος</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l-GR"/>
              <a:t>Στυλ κειμένου υποδείγματος</a:t>
            </a:r>
          </a:p>
        </p:txBody>
      </p:sp>
      <p:sp>
        <p:nvSpPr>
          <p:cNvPr id="5" name="Date Placeholder 4"/>
          <p:cNvSpPr>
            <a:spLocks noGrp="1"/>
          </p:cNvSpPr>
          <p:nvPr>
            <p:ph type="dt" sz="half" idx="10"/>
          </p:nvPr>
        </p:nvSpPr>
        <p:spPr/>
        <p:txBody>
          <a:bodyPr/>
          <a:lstStyle/>
          <a:p>
            <a:fld id="{B61BEF0D-F0BB-DE4B-95CE-6DB70DBA9567}" type="datetimeFigureOut">
              <a:rPr lang="en-US" dirty="0"/>
              <a:pPr/>
              <a:t>11/23/2024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1491538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Τίτλος και περιεχόμεν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l-GR"/>
              <a:t>Κάντε κλικ για να επεξεργαστείτε τον τίτλο υποδείγματος</a:t>
            </a:r>
            <a:endParaRPr lang="en-US" dirty="0"/>
          </a:p>
        </p:txBody>
      </p:sp>
      <p:sp>
        <p:nvSpPr>
          <p:cNvPr id="3" name="Content Placeholder 2"/>
          <p:cNvSpPr>
            <a:spLocks noGrp="1"/>
          </p:cNvSpPr>
          <p:nvPr>
            <p:ph idx="1"/>
          </p:nvPr>
        </p:nvSpPr>
        <p:spPr/>
        <p:txBody>
          <a:bodyPr/>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endParaRPr lang="en-US" dirty="0"/>
          </a:p>
        </p:txBody>
      </p:sp>
      <p:sp>
        <p:nvSpPr>
          <p:cNvPr id="4" name="Date Placeholder 3"/>
          <p:cNvSpPr>
            <a:spLocks noGrp="1"/>
          </p:cNvSpPr>
          <p:nvPr>
            <p:ph type="dt" sz="half" idx="10"/>
          </p:nvPr>
        </p:nvSpPr>
        <p:spPr/>
        <p:txBody>
          <a:bodyPr/>
          <a:lstStyle/>
          <a:p>
            <a:fld id="{C9E7DEBE-BBB5-4F58-9944-34FBADD2D37F}" type="datetimeFigureOut">
              <a:rPr lang="el-GR" smtClean="0"/>
              <a:t>23/11/2024</a:t>
            </a:fld>
            <a:endParaRPr lang="el-GR"/>
          </a:p>
        </p:txBody>
      </p:sp>
      <p:sp>
        <p:nvSpPr>
          <p:cNvPr id="5" name="Footer Placeholder 4"/>
          <p:cNvSpPr>
            <a:spLocks noGrp="1"/>
          </p:cNvSpPr>
          <p:nvPr>
            <p:ph type="ftr" sz="quarter" idx="11"/>
          </p:nvPr>
        </p:nvSpPr>
        <p:spPr/>
        <p:txBody>
          <a:bodyPr/>
          <a:lstStyle/>
          <a:p>
            <a:endParaRPr lang="el-GR"/>
          </a:p>
        </p:txBody>
      </p:sp>
      <p:sp>
        <p:nvSpPr>
          <p:cNvPr id="6" name="Slide Number Placeholder 5"/>
          <p:cNvSpPr>
            <a:spLocks noGrp="1"/>
          </p:cNvSpPr>
          <p:nvPr>
            <p:ph type="sldNum" sz="quarter" idx="12"/>
          </p:nvPr>
        </p:nvSpPr>
        <p:spPr/>
        <p:txBody>
          <a:bodyPr/>
          <a:lstStyle/>
          <a:p>
            <a:fld id="{522318C8-28B0-43DB-A318-6A634D91E28E}" type="slidenum">
              <a:rPr lang="el-GR" smtClean="0"/>
              <a:t>‹#›</a:t>
            </a:fld>
            <a:endParaRPr lang="el-GR"/>
          </a:p>
        </p:txBody>
      </p:sp>
    </p:spTree>
    <p:extLst>
      <p:ext uri="{BB962C8B-B14F-4D97-AF65-F5344CB8AC3E}">
        <p14:creationId xmlns:p14="http://schemas.microsoft.com/office/powerpoint/2010/main" val="280146150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Εικόνα με λεζάντα">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l-GR"/>
              <a:t>Κάντε κλικ για να επεξεργαστείτε τον τίτλο υποδείγματος</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l-GR"/>
              <a:t>Κάντε κλικ στο εικονίδιο για να προσθέσετε εικόνα</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l-GR"/>
              <a:t>Στυλ κειμένου υποδείγματος</a:t>
            </a:r>
          </a:p>
        </p:txBody>
      </p:sp>
      <p:sp>
        <p:nvSpPr>
          <p:cNvPr id="5" name="Date Placeholder 4"/>
          <p:cNvSpPr>
            <a:spLocks noGrp="1"/>
          </p:cNvSpPr>
          <p:nvPr>
            <p:ph type="dt" sz="half" idx="10"/>
          </p:nvPr>
        </p:nvSpPr>
        <p:spPr/>
        <p:txBody>
          <a:bodyPr/>
          <a:lstStyle/>
          <a:p>
            <a:fld id="{B61BEF0D-F0BB-DE4B-95CE-6DB70DBA9567}" type="datetimeFigureOut">
              <a:rPr lang="en-US" dirty="0"/>
              <a:pPr/>
              <a:t>11/23/2024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75360707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Τίτλος και λεζάντα">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l-GR"/>
              <a:t>Κάντε κλικ για να επεξεργαστείτε τον τίτλο υποδείγματος</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l-GR"/>
              <a:t>Στυλ κειμένου υποδείγματος</a:t>
            </a:r>
          </a:p>
        </p:txBody>
      </p:sp>
      <p:sp>
        <p:nvSpPr>
          <p:cNvPr id="4" name="Date Placeholder 3"/>
          <p:cNvSpPr>
            <a:spLocks noGrp="1"/>
          </p:cNvSpPr>
          <p:nvPr>
            <p:ph type="dt" sz="half" idx="10"/>
          </p:nvPr>
        </p:nvSpPr>
        <p:spPr/>
        <p:txBody>
          <a:bodyPr/>
          <a:lstStyle/>
          <a:p>
            <a:fld id="{B61BEF0D-F0BB-DE4B-95CE-6DB70DBA9567}" type="datetimeFigureOut">
              <a:rPr lang="en-US" dirty="0"/>
              <a:pPr/>
              <a:t>11/23/2024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75205694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Εισαγωγικά με λεζάντα">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l-GR"/>
              <a:t>Κάντε κλικ για να επεξεργαστείτε τον τίτλο υποδείγματος</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l-GR"/>
              <a:t>Στυλ κειμένου υποδείγματος</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l-GR"/>
              <a:t>Στυλ κειμένου υποδείγματος</a:t>
            </a:r>
          </a:p>
        </p:txBody>
      </p:sp>
      <p:sp>
        <p:nvSpPr>
          <p:cNvPr id="4" name="Date Placeholder 3"/>
          <p:cNvSpPr>
            <a:spLocks noGrp="1"/>
          </p:cNvSpPr>
          <p:nvPr>
            <p:ph type="dt" sz="half" idx="10"/>
          </p:nvPr>
        </p:nvSpPr>
        <p:spPr/>
        <p:txBody>
          <a:bodyPr/>
          <a:lstStyle/>
          <a:p>
            <a:fld id="{B61BEF0D-F0BB-DE4B-95CE-6DB70DBA9567}" type="datetimeFigureOut">
              <a:rPr lang="en-US" dirty="0"/>
              <a:pPr/>
              <a:t>11/23/2024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03815200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Κάρτα ονόματος">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l-GR"/>
              <a:t>Κάντε κλικ για να επεξεργαστείτε τον τίτλο υποδείγματος</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l-GR"/>
              <a:t>Στυλ κειμένου υποδείγματος</a:t>
            </a:r>
          </a:p>
        </p:txBody>
      </p:sp>
      <p:sp>
        <p:nvSpPr>
          <p:cNvPr id="5" name="Date Placeholder 4"/>
          <p:cNvSpPr>
            <a:spLocks noGrp="1"/>
          </p:cNvSpPr>
          <p:nvPr>
            <p:ph type="dt" sz="half" idx="10"/>
          </p:nvPr>
        </p:nvSpPr>
        <p:spPr/>
        <p:txBody>
          <a:bodyPr/>
          <a:lstStyle/>
          <a:p>
            <a:fld id="{B61BEF0D-F0BB-DE4B-95CE-6DB70DBA9567}" type="datetimeFigureOut">
              <a:rPr lang="en-US" dirty="0"/>
              <a:pPr/>
              <a:t>11/23/2024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61285126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Κάρτα ονόματος με φράση">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l-GR"/>
              <a:t>Κάντε κλικ για να επεξεργαστείτε τον τίτλο υποδείγματος</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l-GR"/>
              <a:t>Στυλ κειμένου υποδείγματος</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l-GR"/>
              <a:t>Στυλ κειμένου υποδείγματος</a:t>
            </a:r>
          </a:p>
        </p:txBody>
      </p:sp>
      <p:sp>
        <p:nvSpPr>
          <p:cNvPr id="5" name="Date Placeholder 4"/>
          <p:cNvSpPr>
            <a:spLocks noGrp="1"/>
          </p:cNvSpPr>
          <p:nvPr>
            <p:ph type="dt" sz="half" idx="10"/>
          </p:nvPr>
        </p:nvSpPr>
        <p:spPr/>
        <p:txBody>
          <a:bodyPr/>
          <a:lstStyle/>
          <a:p>
            <a:fld id="{B61BEF0D-F0BB-DE4B-95CE-6DB70DBA9567}" type="datetimeFigureOut">
              <a:rPr lang="en-US" dirty="0"/>
              <a:pPr/>
              <a:t>11/23/2024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06458695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rue ή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l-GR"/>
              <a:t>Κάντε κλικ για να επεξεργαστείτε τον τίτλο υποδείγματος</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l-GR"/>
              <a:t>Στυλ κειμένου υποδείγματος</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l-GR"/>
              <a:t>Στυλ κειμένου υποδείγματος</a:t>
            </a:r>
          </a:p>
        </p:txBody>
      </p:sp>
      <p:sp>
        <p:nvSpPr>
          <p:cNvPr id="5" name="Date Placeholder 4"/>
          <p:cNvSpPr>
            <a:spLocks noGrp="1"/>
          </p:cNvSpPr>
          <p:nvPr>
            <p:ph type="dt" sz="half" idx="10"/>
          </p:nvPr>
        </p:nvSpPr>
        <p:spPr/>
        <p:txBody>
          <a:bodyPr/>
          <a:lstStyle/>
          <a:p>
            <a:fld id="{B61BEF0D-F0BB-DE4B-95CE-6DB70DBA9567}" type="datetimeFigureOut">
              <a:rPr lang="en-US" dirty="0"/>
              <a:pPr/>
              <a:t>11/23/2024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67051977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Τίτλος και Κατακόρυφο κείμεν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l-GR"/>
              <a:t>Κάντε κλικ για να επεξεργαστείτε τον τίτλο υποδείγματος</a:t>
            </a:r>
            <a:endParaRPr lang="en-US" dirty="0"/>
          </a:p>
        </p:txBody>
      </p:sp>
      <p:sp>
        <p:nvSpPr>
          <p:cNvPr id="3" name="Vertical Text Placeholder 2"/>
          <p:cNvSpPr>
            <a:spLocks noGrp="1"/>
          </p:cNvSpPr>
          <p:nvPr>
            <p:ph type="body" orient="vert" idx="1"/>
          </p:nvPr>
        </p:nvSpPr>
        <p:spPr/>
        <p:txBody>
          <a:bodyPr vert="eaVert" anchor="t"/>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11/23/2024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97302524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Κατακόρυφος τίτλος και Κείμενο">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l-GR"/>
              <a:t>Κάντε κλικ για να επεξεργαστείτε τον τίτλο υποδείγματος</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11/23/2024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2880006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Κεφαλίδα ενότητας">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l-GR"/>
              <a:t>Κάντε κλικ για να επεξεργαστείτε τον τίτλο υποδείγματος</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l-GR"/>
              <a:t>Στυλ κειμένου υποδείγματος</a:t>
            </a:r>
          </a:p>
        </p:txBody>
      </p:sp>
      <p:sp>
        <p:nvSpPr>
          <p:cNvPr id="4" name="Date Placeholder 3"/>
          <p:cNvSpPr>
            <a:spLocks noGrp="1"/>
          </p:cNvSpPr>
          <p:nvPr>
            <p:ph type="dt" sz="half" idx="10"/>
          </p:nvPr>
        </p:nvSpPr>
        <p:spPr/>
        <p:txBody>
          <a:bodyPr/>
          <a:lstStyle/>
          <a:p>
            <a:fld id="{C9E7DEBE-BBB5-4F58-9944-34FBADD2D37F}" type="datetimeFigureOut">
              <a:rPr lang="el-GR" smtClean="0"/>
              <a:t>23/11/2024</a:t>
            </a:fld>
            <a:endParaRPr lang="el-GR"/>
          </a:p>
        </p:txBody>
      </p:sp>
      <p:sp>
        <p:nvSpPr>
          <p:cNvPr id="5" name="Footer Placeholder 4"/>
          <p:cNvSpPr>
            <a:spLocks noGrp="1"/>
          </p:cNvSpPr>
          <p:nvPr>
            <p:ph type="ftr" sz="quarter" idx="11"/>
          </p:nvPr>
        </p:nvSpPr>
        <p:spPr/>
        <p:txBody>
          <a:bodyPr/>
          <a:lstStyle/>
          <a:p>
            <a:endParaRPr lang="el-GR"/>
          </a:p>
        </p:txBody>
      </p:sp>
      <p:sp>
        <p:nvSpPr>
          <p:cNvPr id="6" name="Slide Number Placeholder 5"/>
          <p:cNvSpPr>
            <a:spLocks noGrp="1"/>
          </p:cNvSpPr>
          <p:nvPr>
            <p:ph type="sldNum" sz="quarter" idx="12"/>
          </p:nvPr>
        </p:nvSpPr>
        <p:spPr/>
        <p:txBody>
          <a:bodyPr/>
          <a:lstStyle/>
          <a:p>
            <a:fld id="{522318C8-28B0-43DB-A318-6A634D91E28E}" type="slidenum">
              <a:rPr lang="el-GR" smtClean="0"/>
              <a:t>‹#›</a:t>
            </a:fld>
            <a:endParaRPr lang="el-GR"/>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240170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Δύο περιεχόμενα">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l-GR"/>
              <a:t>Κάντε κλικ για να επεξεργαστείτε τον τίτλο υποδείγματος</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endParaRPr lang="en-US" dirty="0"/>
          </a:p>
        </p:txBody>
      </p:sp>
      <p:sp>
        <p:nvSpPr>
          <p:cNvPr id="5" name="Date Placeholder 4"/>
          <p:cNvSpPr>
            <a:spLocks noGrp="1"/>
          </p:cNvSpPr>
          <p:nvPr>
            <p:ph type="dt" sz="half" idx="10"/>
          </p:nvPr>
        </p:nvSpPr>
        <p:spPr/>
        <p:txBody>
          <a:bodyPr/>
          <a:lstStyle/>
          <a:p>
            <a:fld id="{C9E7DEBE-BBB5-4F58-9944-34FBADD2D37F}" type="datetimeFigureOut">
              <a:rPr lang="el-GR" smtClean="0"/>
              <a:t>23/11/2024</a:t>
            </a:fld>
            <a:endParaRPr lang="el-GR"/>
          </a:p>
        </p:txBody>
      </p:sp>
      <p:sp>
        <p:nvSpPr>
          <p:cNvPr id="6" name="Footer Placeholder 5"/>
          <p:cNvSpPr>
            <a:spLocks noGrp="1"/>
          </p:cNvSpPr>
          <p:nvPr>
            <p:ph type="ftr" sz="quarter" idx="11"/>
          </p:nvPr>
        </p:nvSpPr>
        <p:spPr/>
        <p:txBody>
          <a:bodyPr/>
          <a:lstStyle/>
          <a:p>
            <a:endParaRPr lang="el-GR"/>
          </a:p>
        </p:txBody>
      </p:sp>
      <p:sp>
        <p:nvSpPr>
          <p:cNvPr id="7" name="Slide Number Placeholder 6"/>
          <p:cNvSpPr>
            <a:spLocks noGrp="1"/>
          </p:cNvSpPr>
          <p:nvPr>
            <p:ph type="sldNum" sz="quarter" idx="12"/>
          </p:nvPr>
        </p:nvSpPr>
        <p:spPr/>
        <p:txBody>
          <a:bodyPr/>
          <a:lstStyle/>
          <a:p>
            <a:fld id="{522318C8-28B0-43DB-A318-6A634D91E28E}" type="slidenum">
              <a:rPr lang="el-GR" smtClean="0"/>
              <a:t>‹#›</a:t>
            </a:fld>
            <a:endParaRPr lang="el-GR"/>
          </a:p>
        </p:txBody>
      </p:sp>
    </p:spTree>
    <p:extLst>
      <p:ext uri="{BB962C8B-B14F-4D97-AF65-F5344CB8AC3E}">
        <p14:creationId xmlns:p14="http://schemas.microsoft.com/office/powerpoint/2010/main" val="4781944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Σύγκριση">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l-GR"/>
              <a:t>Κάντε κλικ για να επεξεργαστείτε τον τίτλο υποδείγματος</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l-GR"/>
              <a:t>Στυλ κειμένου υποδείγματος</a:t>
            </a:r>
          </a:p>
        </p:txBody>
      </p:sp>
      <p:sp>
        <p:nvSpPr>
          <p:cNvPr id="4" name="Content Placeholder 3"/>
          <p:cNvSpPr>
            <a:spLocks noGrp="1"/>
          </p:cNvSpPr>
          <p:nvPr>
            <p:ph sz="half" idx="2"/>
          </p:nvPr>
        </p:nvSpPr>
        <p:spPr>
          <a:xfrm>
            <a:off x="1097280" y="2582334"/>
            <a:ext cx="4937760" cy="3378200"/>
          </a:xfrm>
        </p:spPr>
        <p:txBody>
          <a:bodyPr/>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l-GR"/>
              <a:t>Στυλ κειμένου υποδείγματος</a:t>
            </a:r>
          </a:p>
        </p:txBody>
      </p:sp>
      <p:sp>
        <p:nvSpPr>
          <p:cNvPr id="6" name="Content Placeholder 5"/>
          <p:cNvSpPr>
            <a:spLocks noGrp="1"/>
          </p:cNvSpPr>
          <p:nvPr>
            <p:ph sz="quarter" idx="4"/>
          </p:nvPr>
        </p:nvSpPr>
        <p:spPr>
          <a:xfrm>
            <a:off x="6217920" y="2582334"/>
            <a:ext cx="4937760" cy="3378200"/>
          </a:xfrm>
        </p:spPr>
        <p:txBody>
          <a:bodyPr/>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endParaRPr lang="en-US" dirty="0"/>
          </a:p>
        </p:txBody>
      </p:sp>
      <p:sp>
        <p:nvSpPr>
          <p:cNvPr id="7" name="Date Placeholder 6"/>
          <p:cNvSpPr>
            <a:spLocks noGrp="1"/>
          </p:cNvSpPr>
          <p:nvPr>
            <p:ph type="dt" sz="half" idx="10"/>
          </p:nvPr>
        </p:nvSpPr>
        <p:spPr/>
        <p:txBody>
          <a:bodyPr/>
          <a:lstStyle/>
          <a:p>
            <a:fld id="{C9E7DEBE-BBB5-4F58-9944-34FBADD2D37F}" type="datetimeFigureOut">
              <a:rPr lang="el-GR" smtClean="0"/>
              <a:t>23/11/2024</a:t>
            </a:fld>
            <a:endParaRPr lang="el-GR"/>
          </a:p>
        </p:txBody>
      </p:sp>
      <p:sp>
        <p:nvSpPr>
          <p:cNvPr id="8" name="Footer Placeholder 7"/>
          <p:cNvSpPr>
            <a:spLocks noGrp="1"/>
          </p:cNvSpPr>
          <p:nvPr>
            <p:ph type="ftr" sz="quarter" idx="11"/>
          </p:nvPr>
        </p:nvSpPr>
        <p:spPr/>
        <p:txBody>
          <a:bodyPr/>
          <a:lstStyle/>
          <a:p>
            <a:endParaRPr lang="el-GR"/>
          </a:p>
        </p:txBody>
      </p:sp>
      <p:sp>
        <p:nvSpPr>
          <p:cNvPr id="9" name="Slide Number Placeholder 8"/>
          <p:cNvSpPr>
            <a:spLocks noGrp="1"/>
          </p:cNvSpPr>
          <p:nvPr>
            <p:ph type="sldNum" sz="quarter" idx="12"/>
          </p:nvPr>
        </p:nvSpPr>
        <p:spPr/>
        <p:txBody>
          <a:bodyPr/>
          <a:lstStyle/>
          <a:p>
            <a:fld id="{522318C8-28B0-43DB-A318-6A634D91E28E}" type="slidenum">
              <a:rPr lang="el-GR" smtClean="0"/>
              <a:t>‹#›</a:t>
            </a:fld>
            <a:endParaRPr lang="el-GR"/>
          </a:p>
        </p:txBody>
      </p:sp>
    </p:spTree>
    <p:extLst>
      <p:ext uri="{BB962C8B-B14F-4D97-AF65-F5344CB8AC3E}">
        <p14:creationId xmlns:p14="http://schemas.microsoft.com/office/powerpoint/2010/main" val="42275969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Μόνο τίτλο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l-GR"/>
              <a:t>Κάντε κλικ για να επεξεργαστείτε τον τίτλο υποδείγματος</a:t>
            </a:r>
            <a:endParaRPr lang="en-US" dirty="0"/>
          </a:p>
        </p:txBody>
      </p:sp>
      <p:sp>
        <p:nvSpPr>
          <p:cNvPr id="3" name="Date Placeholder 2"/>
          <p:cNvSpPr>
            <a:spLocks noGrp="1"/>
          </p:cNvSpPr>
          <p:nvPr>
            <p:ph type="dt" sz="half" idx="10"/>
          </p:nvPr>
        </p:nvSpPr>
        <p:spPr/>
        <p:txBody>
          <a:bodyPr/>
          <a:lstStyle/>
          <a:p>
            <a:fld id="{C9E7DEBE-BBB5-4F58-9944-34FBADD2D37F}" type="datetimeFigureOut">
              <a:rPr lang="el-GR" smtClean="0"/>
              <a:t>23/11/2024</a:t>
            </a:fld>
            <a:endParaRPr lang="el-GR"/>
          </a:p>
        </p:txBody>
      </p:sp>
      <p:sp>
        <p:nvSpPr>
          <p:cNvPr id="4" name="Footer Placeholder 3"/>
          <p:cNvSpPr>
            <a:spLocks noGrp="1"/>
          </p:cNvSpPr>
          <p:nvPr>
            <p:ph type="ftr" sz="quarter" idx="11"/>
          </p:nvPr>
        </p:nvSpPr>
        <p:spPr/>
        <p:txBody>
          <a:bodyPr/>
          <a:lstStyle/>
          <a:p>
            <a:endParaRPr lang="el-GR"/>
          </a:p>
        </p:txBody>
      </p:sp>
      <p:sp>
        <p:nvSpPr>
          <p:cNvPr id="5" name="Slide Number Placeholder 4"/>
          <p:cNvSpPr>
            <a:spLocks noGrp="1"/>
          </p:cNvSpPr>
          <p:nvPr>
            <p:ph type="sldNum" sz="quarter" idx="12"/>
          </p:nvPr>
        </p:nvSpPr>
        <p:spPr/>
        <p:txBody>
          <a:bodyPr/>
          <a:lstStyle/>
          <a:p>
            <a:fld id="{522318C8-28B0-43DB-A318-6A634D91E28E}" type="slidenum">
              <a:rPr lang="el-GR" smtClean="0"/>
              <a:t>‹#›</a:t>
            </a:fld>
            <a:endParaRPr lang="el-GR"/>
          </a:p>
        </p:txBody>
      </p:sp>
    </p:spTree>
    <p:extLst>
      <p:ext uri="{BB962C8B-B14F-4D97-AF65-F5344CB8AC3E}">
        <p14:creationId xmlns:p14="http://schemas.microsoft.com/office/powerpoint/2010/main" val="34755795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Κενό">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C9E7DEBE-BBB5-4F58-9944-34FBADD2D37F}" type="datetimeFigureOut">
              <a:rPr lang="el-GR" smtClean="0"/>
              <a:t>23/11/2024</a:t>
            </a:fld>
            <a:endParaRPr lang="el-GR"/>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l-GR"/>
          </a:p>
        </p:txBody>
      </p:sp>
      <p:sp>
        <p:nvSpPr>
          <p:cNvPr id="9" name="Slide Number Placeholder 8"/>
          <p:cNvSpPr>
            <a:spLocks noGrp="1"/>
          </p:cNvSpPr>
          <p:nvPr>
            <p:ph type="sldNum" sz="quarter" idx="12"/>
          </p:nvPr>
        </p:nvSpPr>
        <p:spPr/>
        <p:txBody>
          <a:bodyPr/>
          <a:lstStyle/>
          <a:p>
            <a:fld id="{522318C8-28B0-43DB-A318-6A634D91E28E}" type="slidenum">
              <a:rPr lang="el-GR" smtClean="0"/>
              <a:t>‹#›</a:t>
            </a:fld>
            <a:endParaRPr lang="el-GR"/>
          </a:p>
        </p:txBody>
      </p:sp>
    </p:spTree>
    <p:extLst>
      <p:ext uri="{BB962C8B-B14F-4D97-AF65-F5344CB8AC3E}">
        <p14:creationId xmlns:p14="http://schemas.microsoft.com/office/powerpoint/2010/main" val="17901907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Περιεχόμενο με λεζάντα">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l-GR"/>
              <a:t>Κάντε κλικ για να επεξεργαστείτε τον τίτλο υποδείγματος</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l-GR"/>
              <a:t>Στυλ κειμένου υποδείγματος</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C9E7DEBE-BBB5-4F58-9944-34FBADD2D37F}" type="datetimeFigureOut">
              <a:rPr lang="el-GR" smtClean="0"/>
              <a:t>23/11/2024</a:t>
            </a:fld>
            <a:endParaRPr lang="el-GR"/>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l-GR"/>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522318C8-28B0-43DB-A318-6A634D91E28E}" type="slidenum">
              <a:rPr lang="el-GR" smtClean="0"/>
              <a:t>‹#›</a:t>
            </a:fld>
            <a:endParaRPr lang="el-GR"/>
          </a:p>
        </p:txBody>
      </p:sp>
    </p:spTree>
    <p:extLst>
      <p:ext uri="{BB962C8B-B14F-4D97-AF65-F5344CB8AC3E}">
        <p14:creationId xmlns:p14="http://schemas.microsoft.com/office/powerpoint/2010/main" val="31180041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Εικόνα με λεζάντα">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l-GR"/>
              <a:t>Κάντε κλικ για να επεξεργαστείτε τον τίτλο υποδείγματος</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l-GR"/>
              <a:t>Κάντε κλικ στο εικονίδιο για να προσθέσετε εικόνα</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l-GR"/>
              <a:t>Στυλ κειμένου υποδείγματος</a:t>
            </a:r>
          </a:p>
        </p:txBody>
      </p:sp>
      <p:sp>
        <p:nvSpPr>
          <p:cNvPr id="5" name="Date Placeholder 4"/>
          <p:cNvSpPr>
            <a:spLocks noGrp="1"/>
          </p:cNvSpPr>
          <p:nvPr>
            <p:ph type="dt" sz="half" idx="10"/>
          </p:nvPr>
        </p:nvSpPr>
        <p:spPr/>
        <p:txBody>
          <a:bodyPr/>
          <a:lstStyle/>
          <a:p>
            <a:fld id="{C9E7DEBE-BBB5-4F58-9944-34FBADD2D37F}" type="datetimeFigureOut">
              <a:rPr lang="el-GR" smtClean="0"/>
              <a:t>23/11/2024</a:t>
            </a:fld>
            <a:endParaRPr lang="el-GR"/>
          </a:p>
        </p:txBody>
      </p:sp>
      <p:sp>
        <p:nvSpPr>
          <p:cNvPr id="6" name="Footer Placeholder 5"/>
          <p:cNvSpPr>
            <a:spLocks noGrp="1"/>
          </p:cNvSpPr>
          <p:nvPr>
            <p:ph type="ftr" sz="quarter" idx="11"/>
          </p:nvPr>
        </p:nvSpPr>
        <p:spPr/>
        <p:txBody>
          <a:bodyPr/>
          <a:lstStyle/>
          <a:p>
            <a:endParaRPr lang="el-GR"/>
          </a:p>
        </p:txBody>
      </p:sp>
      <p:sp>
        <p:nvSpPr>
          <p:cNvPr id="7" name="Slide Number Placeholder 6"/>
          <p:cNvSpPr>
            <a:spLocks noGrp="1"/>
          </p:cNvSpPr>
          <p:nvPr>
            <p:ph type="sldNum" sz="quarter" idx="12"/>
          </p:nvPr>
        </p:nvSpPr>
        <p:spPr/>
        <p:txBody>
          <a:bodyPr/>
          <a:lstStyle/>
          <a:p>
            <a:fld id="{522318C8-28B0-43DB-A318-6A634D91E28E}" type="slidenum">
              <a:rPr lang="el-GR" smtClean="0"/>
              <a:t>‹#›</a:t>
            </a:fld>
            <a:endParaRPr lang="el-GR"/>
          </a:p>
        </p:txBody>
      </p:sp>
    </p:spTree>
    <p:extLst>
      <p:ext uri="{BB962C8B-B14F-4D97-AF65-F5344CB8AC3E}">
        <p14:creationId xmlns:p14="http://schemas.microsoft.com/office/powerpoint/2010/main" val="15942619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theme" Target="../theme/theme2.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l-GR"/>
              <a:t>Κάντε κλικ για να επεξεργαστείτε τον τίτλο υποδείγματος</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C9E7DEBE-BBB5-4F58-9944-34FBADD2D37F}" type="datetimeFigureOut">
              <a:rPr lang="el-GR" smtClean="0"/>
              <a:t>23/11/2024</a:t>
            </a:fld>
            <a:endParaRPr lang="el-GR"/>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l-GR"/>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522318C8-28B0-43DB-A318-6A634D91E28E}" type="slidenum">
              <a:rPr lang="el-GR" smtClean="0"/>
              <a:t>‹#›</a:t>
            </a:fld>
            <a:endParaRPr lang="el-GR"/>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61933246"/>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32"/>
            <a:ext cx="2356674" cy="6853285"/>
            <a:chOff x="6627813" y="195454"/>
            <a:chExt cx="1952625" cy="5678297"/>
          </a:xfrm>
        </p:grpSpPr>
        <p:sp>
          <p:nvSpPr>
            <p:cNvPr id="11" name="Freeform 27"/>
            <p:cNvSpPr/>
            <p:nvPr/>
          </p:nvSpPr>
          <p:spPr bwMode="auto">
            <a:xfrm>
              <a:off x="6627813" y="195454"/>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l-GR"/>
              <a:t>Κάντε κλικ για να επεξεργαστείτε τον τίτλο υποδείγματος</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11/23/2024</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D57F1E4F-1CFF-5643-939E-217C01CDF565}" type="slidenum">
              <a:rPr lang="en-US" dirty="0"/>
              <a:pPr/>
              <a:t>‹#›</a:t>
            </a:fld>
            <a:endParaRPr lang="en-US" dirty="0"/>
          </a:p>
        </p:txBody>
      </p:sp>
    </p:spTree>
    <p:extLst>
      <p:ext uri="{BB962C8B-B14F-4D97-AF65-F5344CB8AC3E}">
        <p14:creationId xmlns:p14="http://schemas.microsoft.com/office/powerpoint/2010/main" val="2138225229"/>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 id="2147483712"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13.xml"/><Relationship Id="rId4" Type="http://schemas.openxmlformats.org/officeDocument/2006/relationships/image" Target="../media/image11.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13.xml"/><Relationship Id="rId4" Type="http://schemas.openxmlformats.org/officeDocument/2006/relationships/image" Target="../media/image17.jpeg"/></Relationships>
</file>

<file path=ppt/slides/_rels/slide1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5.jpe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9.jpe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20.jpe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13.xml"/><Relationship Id="rId5" Type="http://schemas.openxmlformats.org/officeDocument/2006/relationships/image" Target="../media/image30.jpeg"/><Relationship Id="rId4" Type="http://schemas.openxmlformats.org/officeDocument/2006/relationships/image" Target="../media/image29.jpeg"/></Relationships>
</file>

<file path=ppt/slides/_rels/slide2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jpeg"/><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jpeg"/><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1.jpeg"/><Relationship Id="rId1" Type="http://schemas.openxmlformats.org/officeDocument/2006/relationships/slideLayout" Target="../slideLayouts/slideLayout13.xml"/><Relationship Id="rId5" Type="http://schemas.openxmlformats.org/officeDocument/2006/relationships/image" Target="../media/image54.jpeg"/><Relationship Id="rId4" Type="http://schemas.openxmlformats.org/officeDocument/2006/relationships/image" Target="../media/image53.jpeg"/></Relationships>
</file>

<file path=ppt/slides/_rels/slide48.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2" Type="http://schemas.openxmlformats.org/officeDocument/2006/relationships/hyperlink" Target="https://pavlosgkougkoulis.github.io/Urban_Transport_Systems_Project/Stop_Visualization/Bus_Stop_Heatmap.html" TargetMode="Externa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9.xml"/></Relationships>
</file>

<file path=ppt/slides/_rels/slide5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9.xml"/></Relationships>
</file>

<file path=ppt/slides/_rels/slide60.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2" Type="http://schemas.openxmlformats.org/officeDocument/2006/relationships/image" Target="../media/image68.jpg"/><Relationship Id="rId1" Type="http://schemas.openxmlformats.org/officeDocument/2006/relationships/slideLayout" Target="../slideLayouts/slideLayout9.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9.xml"/></Relationships>
</file>

<file path=ppt/slides/_rels/slide68.xml.rels><?xml version="1.0" encoding="UTF-8" standalone="yes"?>
<Relationships xmlns="http://schemas.openxmlformats.org/package/2006/relationships"><Relationship Id="rId2" Type="http://schemas.openxmlformats.org/officeDocument/2006/relationships/hyperlink" Target="https://pavlosgkougkoulis.github.io/Urban_Transport_Systems_Project/" TargetMode="External"/><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earth.google.com/web/data=MkEKPwo9CiExc0EyM3FZa2xPOFZ3dWJYMV9qRFJNTjhkX3MxWU81MUgSFgoUMDNCRDI0N0JFMjM0ODREQkRBNEYgAUICCABKCAigqcXYBxAB" TargetMode="External"/><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3" Type="http://schemas.openxmlformats.org/officeDocument/2006/relationships/image" Target="../media/image71.gif"/><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91960F7D-1126-DD29-C231-9CF7E8A5084D}"/>
              </a:ext>
            </a:extLst>
          </p:cNvPr>
          <p:cNvSpPr>
            <a:spLocks noGrp="1"/>
          </p:cNvSpPr>
          <p:nvPr>
            <p:ph type="title"/>
          </p:nvPr>
        </p:nvSpPr>
        <p:spPr>
          <a:xfrm>
            <a:off x="1065197" y="5120640"/>
            <a:ext cx="10058400" cy="822960"/>
          </a:xfrm>
        </p:spPr>
        <p:txBody>
          <a:bodyPr vert="horz" lIns="91440" tIns="45720" rIns="91440" bIns="45720" rtlCol="0" anchor="b">
            <a:normAutofit/>
          </a:bodyPr>
          <a:lstStyle/>
          <a:p>
            <a:r>
              <a:rPr lang="en-US"/>
              <a:t>ΜΕΛΕΤΗ ΑΣΤΙΚΩΝ ΣΥΓΚΟΙΝΩΝΙΩΝ ΒΟΛΟΥ</a:t>
            </a:r>
          </a:p>
        </p:txBody>
      </p:sp>
      <p:pic>
        <p:nvPicPr>
          <p:cNvPr id="9" name="Θέση εικόνας 8">
            <a:extLst>
              <a:ext uri="{FF2B5EF4-FFF2-40B4-BE49-F238E27FC236}">
                <a16:creationId xmlns:a16="http://schemas.microsoft.com/office/drawing/2014/main" id="{566AF2E8-1304-1BBC-9361-AAA984A5FA14}"/>
              </a:ext>
            </a:extLst>
          </p:cNvPr>
          <p:cNvPicPr>
            <a:picLocks noGrp="1" noChangeAspect="1"/>
          </p:cNvPicPr>
          <p:nvPr>
            <p:ph type="pic" idx="1"/>
          </p:nvPr>
        </p:nvPicPr>
        <p:blipFill>
          <a:blip r:embed="rId2" cstate="print">
            <a:extLst>
              <a:ext uri="{28A0092B-C50C-407E-A947-70E740481C1C}">
                <a14:useLocalDpi xmlns:a14="http://schemas.microsoft.com/office/drawing/2010/main" val="0"/>
              </a:ext>
            </a:extLst>
          </a:blip>
          <a:srcRect t="14709" b="14709"/>
          <a:stretch/>
        </p:blipFill>
        <p:spPr>
          <a:prstGeom prst="rect">
            <a:avLst/>
          </a:prstGeom>
        </p:spPr>
      </p:pic>
      <p:sp>
        <p:nvSpPr>
          <p:cNvPr id="7" name="Θέση κειμένου 6">
            <a:extLst>
              <a:ext uri="{FF2B5EF4-FFF2-40B4-BE49-F238E27FC236}">
                <a16:creationId xmlns:a16="http://schemas.microsoft.com/office/drawing/2014/main" id="{464F82C4-FFFF-BA5F-02C6-82CDEDE42220}"/>
              </a:ext>
            </a:extLst>
          </p:cNvPr>
          <p:cNvSpPr>
            <a:spLocks noGrp="1"/>
          </p:cNvSpPr>
          <p:nvPr>
            <p:ph type="body" sz="half" idx="2"/>
          </p:nvPr>
        </p:nvSpPr>
        <p:spPr>
          <a:xfrm>
            <a:off x="1097280" y="5907023"/>
            <a:ext cx="10113264" cy="822960"/>
          </a:xfrm>
        </p:spPr>
        <p:txBody>
          <a:bodyPr>
            <a:normAutofit lnSpcReduction="10000"/>
          </a:bodyPr>
          <a:lstStyle/>
          <a:p>
            <a:r>
              <a:rPr lang="el-GR" dirty="0"/>
              <a:t>Πανεπιστήμιο </a:t>
            </a:r>
            <a:r>
              <a:rPr lang="el-GR" dirty="0" err="1"/>
              <a:t>Θεσαλλίας</a:t>
            </a:r>
            <a:r>
              <a:rPr lang="el-GR" dirty="0"/>
              <a:t>- Τμήμα Πολιτικών Μηχανικών</a:t>
            </a:r>
          </a:p>
          <a:p>
            <a:r>
              <a:rPr lang="el-GR" dirty="0"/>
              <a:t>Μάθημα</a:t>
            </a:r>
            <a:r>
              <a:rPr lang="en-US" dirty="0"/>
              <a:t>: </a:t>
            </a:r>
            <a:r>
              <a:rPr lang="el-GR" dirty="0"/>
              <a:t>Συστήματα Αστικών Συγκοινωνιών</a:t>
            </a:r>
            <a:endParaRPr lang="en-US" dirty="0"/>
          </a:p>
          <a:p>
            <a:r>
              <a:rPr lang="el-GR" sz="1600" dirty="0" err="1">
                <a:solidFill>
                  <a:srgbClr val="FEFFFF"/>
                </a:solidFill>
                <a:latin typeface="Calibri" panose="020F0502020204030204" pitchFamily="34" charset="0"/>
                <a:ea typeface="Calibri" panose="020F0502020204030204" pitchFamily="34" charset="0"/>
                <a:cs typeface="Calibri" panose="020F0502020204030204" pitchFamily="34" charset="0"/>
              </a:rPr>
              <a:t>Βαϊνάς</a:t>
            </a:r>
            <a:r>
              <a:rPr lang="el-GR" sz="1600" dirty="0">
                <a:solidFill>
                  <a:srgbClr val="FEFFFF"/>
                </a:solidFill>
                <a:latin typeface="Calibri" panose="020F0502020204030204" pitchFamily="34" charset="0"/>
                <a:ea typeface="Calibri" panose="020F0502020204030204" pitchFamily="34" charset="0"/>
                <a:cs typeface="Calibri" panose="020F0502020204030204" pitchFamily="34" charset="0"/>
              </a:rPr>
              <a:t> Δημήτριος, Γιαλούρης Δημήτριος, </a:t>
            </a:r>
            <a:r>
              <a:rPr lang="el-GR" sz="1600" dirty="0" err="1">
                <a:solidFill>
                  <a:srgbClr val="FEFFFF"/>
                </a:solidFill>
                <a:latin typeface="Calibri" panose="020F0502020204030204" pitchFamily="34" charset="0"/>
                <a:ea typeface="Calibri" panose="020F0502020204030204" pitchFamily="34" charset="0"/>
                <a:cs typeface="Calibri" panose="020F0502020204030204" pitchFamily="34" charset="0"/>
              </a:rPr>
              <a:t>Γκουγκουλής</a:t>
            </a:r>
            <a:r>
              <a:rPr lang="el-GR" sz="1600" dirty="0">
                <a:solidFill>
                  <a:srgbClr val="FEFFFF"/>
                </a:solidFill>
                <a:latin typeface="Calibri" panose="020F0502020204030204" pitchFamily="34" charset="0"/>
                <a:ea typeface="Calibri" panose="020F0502020204030204" pitchFamily="34" charset="0"/>
                <a:cs typeface="Calibri" panose="020F0502020204030204" pitchFamily="34" charset="0"/>
              </a:rPr>
              <a:t> Παύλος, </a:t>
            </a:r>
            <a:r>
              <a:rPr lang="el-GR" sz="1600" dirty="0" err="1">
                <a:solidFill>
                  <a:srgbClr val="FEFFFF"/>
                </a:solidFill>
                <a:latin typeface="Calibri" panose="020F0502020204030204" pitchFamily="34" charset="0"/>
                <a:ea typeface="Calibri" panose="020F0502020204030204" pitchFamily="34" charset="0"/>
                <a:cs typeface="Calibri" panose="020F0502020204030204" pitchFamily="34" charset="0"/>
              </a:rPr>
              <a:t>Κάλλης</a:t>
            </a:r>
            <a:r>
              <a:rPr lang="el-GR" sz="1600" dirty="0">
                <a:solidFill>
                  <a:srgbClr val="FEFFFF"/>
                </a:solidFill>
                <a:latin typeface="Calibri" panose="020F0502020204030204" pitchFamily="34" charset="0"/>
                <a:ea typeface="Calibri" panose="020F0502020204030204" pitchFamily="34" charset="0"/>
                <a:cs typeface="Calibri" panose="020F0502020204030204" pitchFamily="34" charset="0"/>
              </a:rPr>
              <a:t> Κυριαζής</a:t>
            </a:r>
            <a:r>
              <a:rPr lang="en-US" sz="1600" dirty="0">
                <a:solidFill>
                  <a:srgbClr val="FEFFFF"/>
                </a:solidFill>
                <a:latin typeface="Calibri" panose="020F0502020204030204" pitchFamily="34" charset="0"/>
                <a:ea typeface="Calibri" panose="020F0502020204030204" pitchFamily="34" charset="0"/>
                <a:cs typeface="Calibri" panose="020F0502020204030204" pitchFamily="34" charset="0"/>
              </a:rPr>
              <a:t>-</a:t>
            </a:r>
            <a:r>
              <a:rPr lang="el-GR" sz="1600" dirty="0">
                <a:solidFill>
                  <a:srgbClr val="FEFFFF"/>
                </a:solidFill>
                <a:latin typeface="Calibri" panose="020F0502020204030204" pitchFamily="34" charset="0"/>
                <a:ea typeface="Calibri" panose="020F0502020204030204" pitchFamily="34" charset="0"/>
                <a:cs typeface="Calibri" panose="020F0502020204030204" pitchFamily="34" charset="0"/>
              </a:rPr>
              <a:t>Δημήτριος</a:t>
            </a:r>
          </a:p>
          <a:p>
            <a:endParaRPr lang="el-GR" dirty="0"/>
          </a:p>
        </p:txBody>
      </p:sp>
    </p:spTree>
    <p:extLst>
      <p:ext uri="{BB962C8B-B14F-4D97-AF65-F5344CB8AC3E}">
        <p14:creationId xmlns:p14="http://schemas.microsoft.com/office/powerpoint/2010/main" val="32907324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6DF7FA-57B0-6AA4-F014-C51085CF3A50}"/>
            </a:ext>
          </a:extLst>
        </p:cNvPr>
        <p:cNvGrpSpPr/>
        <p:nvPr/>
      </p:nvGrpSpPr>
      <p:grpSpPr>
        <a:xfrm>
          <a:off x="0" y="0"/>
          <a:ext cx="0" cy="0"/>
          <a:chOff x="0" y="0"/>
          <a:chExt cx="0" cy="0"/>
        </a:xfrm>
      </p:grpSpPr>
      <p:sp>
        <p:nvSpPr>
          <p:cNvPr id="2" name="Τίτλος 1">
            <a:extLst>
              <a:ext uri="{FF2B5EF4-FFF2-40B4-BE49-F238E27FC236}">
                <a16:creationId xmlns:a16="http://schemas.microsoft.com/office/drawing/2014/main" id="{C01FA705-DD07-7D72-D5AD-7D9BCFD04E0F}"/>
              </a:ext>
            </a:extLst>
          </p:cNvPr>
          <p:cNvSpPr>
            <a:spLocks noGrp="1"/>
          </p:cNvSpPr>
          <p:nvPr>
            <p:ph type="title"/>
          </p:nvPr>
        </p:nvSpPr>
        <p:spPr>
          <a:xfrm>
            <a:off x="4041337" y="664303"/>
            <a:ext cx="4109326" cy="752514"/>
          </a:xfrm>
        </p:spPr>
        <p:txBody>
          <a:bodyPr>
            <a:normAutofit fontScale="90000"/>
          </a:bodyPr>
          <a:lstStyle/>
          <a:p>
            <a:r>
              <a:rPr lang="el-GR" dirty="0"/>
              <a:t>ΔΕΙΓΜΑΤΟΛΗΨΙΑ(1)</a:t>
            </a:r>
          </a:p>
        </p:txBody>
      </p:sp>
      <p:sp>
        <p:nvSpPr>
          <p:cNvPr id="3" name="Θέση περιεχομένου 2">
            <a:extLst>
              <a:ext uri="{FF2B5EF4-FFF2-40B4-BE49-F238E27FC236}">
                <a16:creationId xmlns:a16="http://schemas.microsoft.com/office/drawing/2014/main" id="{24D43165-2408-CAF7-6DA3-423EFF7E077E}"/>
              </a:ext>
            </a:extLst>
          </p:cNvPr>
          <p:cNvSpPr>
            <a:spLocks noGrp="1"/>
          </p:cNvSpPr>
          <p:nvPr>
            <p:ph idx="1"/>
          </p:nvPr>
        </p:nvSpPr>
        <p:spPr>
          <a:xfrm>
            <a:off x="2005781" y="2340077"/>
            <a:ext cx="8180438" cy="2458065"/>
          </a:xfrm>
        </p:spPr>
        <p:txBody>
          <a:bodyPr>
            <a:normAutofit/>
          </a:bodyPr>
          <a:lstStyle/>
          <a:p>
            <a:pPr marL="0" indent="0">
              <a:buNone/>
            </a:pPr>
            <a:r>
              <a:rPr lang="el-GR" dirty="0"/>
              <a:t>Η δειγματοληψία πραγματοποιήθηκε την Τετάρτη 30/10/2024, από τις 7:30 έως τις 9:30, υπό ευνοϊκές καιρικές συνθήκες. Δημιουργήθηκαν δύο ομάδες των δύο ατόμων, με την πρώτη να συλλέγει δεδομένα στη στάση Παύλου Μελά και τη δεύτερη κατά μήκος της διαδρομής της γραμμής 2 από την αφετηρία μέχρι το Πανεπιστήμιο. Στη συνέχεια, περιγράφεται η συλλογή των δεδομένων για κάθε περίπτωση.</a:t>
            </a:r>
          </a:p>
          <a:p>
            <a:endParaRPr lang="en-US" dirty="0"/>
          </a:p>
        </p:txBody>
      </p:sp>
    </p:spTree>
    <p:extLst>
      <p:ext uri="{BB962C8B-B14F-4D97-AF65-F5344CB8AC3E}">
        <p14:creationId xmlns:p14="http://schemas.microsoft.com/office/powerpoint/2010/main" val="15611138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1C7105EF-8FFE-E9E2-72C4-CEFF05410B71}"/>
              </a:ext>
            </a:extLst>
          </p:cNvPr>
          <p:cNvSpPr>
            <a:spLocks noGrp="1"/>
          </p:cNvSpPr>
          <p:nvPr>
            <p:ph type="title"/>
          </p:nvPr>
        </p:nvSpPr>
        <p:spPr>
          <a:xfrm>
            <a:off x="2592926" y="624110"/>
            <a:ext cx="4790008" cy="1280890"/>
          </a:xfrm>
        </p:spPr>
        <p:txBody>
          <a:bodyPr>
            <a:normAutofit/>
          </a:bodyPr>
          <a:lstStyle/>
          <a:p>
            <a:r>
              <a:rPr lang="el-GR" dirty="0"/>
              <a:t>ΔΕΙΓΜΑΤΟΛΗΨΙΑ(2)</a:t>
            </a:r>
          </a:p>
        </p:txBody>
      </p:sp>
      <p:sp>
        <p:nvSpPr>
          <p:cNvPr id="3" name="Θέση περιεχομένου 2">
            <a:extLst>
              <a:ext uri="{FF2B5EF4-FFF2-40B4-BE49-F238E27FC236}">
                <a16:creationId xmlns:a16="http://schemas.microsoft.com/office/drawing/2014/main" id="{83D63801-7F41-7D22-9BE1-BDEC55757233}"/>
              </a:ext>
            </a:extLst>
          </p:cNvPr>
          <p:cNvSpPr>
            <a:spLocks noGrp="1"/>
          </p:cNvSpPr>
          <p:nvPr>
            <p:ph idx="1"/>
          </p:nvPr>
        </p:nvSpPr>
        <p:spPr>
          <a:xfrm>
            <a:off x="2589213" y="2040467"/>
            <a:ext cx="4802188" cy="3870755"/>
          </a:xfrm>
        </p:spPr>
        <p:txBody>
          <a:bodyPr>
            <a:normAutofit/>
          </a:bodyPr>
          <a:lstStyle/>
          <a:p>
            <a:pPr>
              <a:lnSpc>
                <a:spcPct val="90000"/>
              </a:lnSpc>
            </a:pPr>
            <a:r>
              <a:rPr lang="el-GR" sz="1400" b="1"/>
              <a:t>Ομάδα 1( Στάση)</a:t>
            </a:r>
            <a:r>
              <a:rPr lang="en-US" sz="1400" b="1"/>
              <a:t>:</a:t>
            </a:r>
            <a:endParaRPr lang="el-GR" sz="1400" b="1"/>
          </a:p>
          <a:p>
            <a:pPr>
              <a:lnSpc>
                <a:spcPct val="90000"/>
              </a:lnSpc>
            </a:pPr>
            <a:r>
              <a:rPr lang="el-GR" sz="1400"/>
              <a:t>Η ομάδα που ανέλαβε τη μέτρηση στη στάση ξεκίνησε στις 7:30 π.μ., καταγράφοντας τις επιβιβάσεις, αποβιβάσεις, τις </a:t>
            </a:r>
            <a:r>
              <a:rPr lang="el-GR" sz="1400" err="1"/>
              <a:t>χρονοαποστάσεις</a:t>
            </a:r>
            <a:r>
              <a:rPr lang="el-GR" sz="1400"/>
              <a:t>, τη συχνότητα των δρομολογίων και την ύπαρξη παρκαρισμένων οχημάτων. Επίσης, σημειώθηκε αν το λεωφορείο ήταν στη </a:t>
            </a:r>
            <a:r>
              <a:rPr lang="el-GR" sz="1400" err="1"/>
              <a:t>λεωφορειολωρίδα</a:t>
            </a:r>
            <a:r>
              <a:rPr lang="el-GR" sz="1400"/>
              <a:t>. Συνολικά, 44 άτομα επιβιβάστηκαν και 73 αποβιβάστηκαν.</a:t>
            </a:r>
          </a:p>
          <a:p>
            <a:pPr>
              <a:lnSpc>
                <a:spcPct val="90000"/>
              </a:lnSpc>
            </a:pPr>
            <a:r>
              <a:rPr lang="el-GR" sz="1400" b="1"/>
              <a:t>ΣΗΜΕΙΩΣΗ</a:t>
            </a:r>
            <a:r>
              <a:rPr lang="en-US" sz="1400" b="1"/>
              <a:t>:</a:t>
            </a:r>
            <a:r>
              <a:rPr lang="el-GR" sz="1400"/>
              <a:t>Κατά την διάρκεια των μετρήσεων παρατηρήθηκε συχνά παράνομη στάθμευση οχημάτων κοντά στη στάση, με αποτέλεσμα το λεωφορείο να αναγκάζεται σε ελιγμούς εντός και εκτός της </a:t>
            </a:r>
            <a:r>
              <a:rPr lang="el-GR" sz="1400" err="1"/>
              <a:t>λεωφορειολωρίδας</a:t>
            </a:r>
            <a:r>
              <a:rPr lang="el-GR" sz="1400"/>
              <a:t>. Επίσης, συχνά εμπόδιζαν τη διέλευση </a:t>
            </a:r>
            <a:r>
              <a:rPr lang="el-GR" sz="1400" err="1"/>
              <a:t>βαρέα</a:t>
            </a:r>
            <a:r>
              <a:rPr lang="el-GR" sz="1400"/>
              <a:t> οχήματα με φορτίο δομικών υλικών λόγω εργοταξίου στην οδό </a:t>
            </a:r>
            <a:r>
              <a:rPr lang="el-GR" sz="1400" err="1"/>
              <a:t>Κουταρέλια</a:t>
            </a:r>
            <a:r>
              <a:rPr lang="el-GR" sz="1400"/>
              <a:t>.</a:t>
            </a:r>
            <a:endParaRPr lang="el-GR" sz="1400" b="1"/>
          </a:p>
        </p:txBody>
      </p:sp>
      <p:pic>
        <p:nvPicPr>
          <p:cNvPr id="6" name="Εικόνα 5">
            <a:extLst>
              <a:ext uri="{FF2B5EF4-FFF2-40B4-BE49-F238E27FC236}">
                <a16:creationId xmlns:a16="http://schemas.microsoft.com/office/drawing/2014/main" id="{3BD4BA8E-20D5-11B3-71C4-C7F2DE0CE22A}"/>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892194" y="1486894"/>
            <a:ext cx="1706880" cy="2276475"/>
          </a:xfrm>
          <a:prstGeom prst="rect">
            <a:avLst/>
          </a:prstGeom>
          <a:noFill/>
          <a:ln>
            <a:noFill/>
          </a:ln>
          <a:effectLst>
            <a:outerShdw blurRad="50800" dist="38100" dir="2700000" algn="tl" rotWithShape="0">
              <a:prstClr val="black">
                <a:alpha val="40000"/>
              </a:prstClr>
            </a:outerShdw>
          </a:effectLst>
        </p:spPr>
      </p:pic>
      <p:pic>
        <p:nvPicPr>
          <p:cNvPr id="7" name="Εικόνα 6">
            <a:extLst>
              <a:ext uri="{FF2B5EF4-FFF2-40B4-BE49-F238E27FC236}">
                <a16:creationId xmlns:a16="http://schemas.microsoft.com/office/drawing/2014/main" id="{A2C8244E-6D40-1CD3-5971-31EDF73AB5B8}"/>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922028" y="1505944"/>
            <a:ext cx="1692910" cy="2257425"/>
          </a:xfrm>
          <a:prstGeom prst="rect">
            <a:avLst/>
          </a:prstGeom>
          <a:noFill/>
          <a:ln>
            <a:noFill/>
          </a:ln>
          <a:effectLst>
            <a:outerShdw blurRad="50800" dist="38100" dir="2700000" algn="tl" rotWithShape="0">
              <a:prstClr val="black">
                <a:alpha val="40000"/>
              </a:prstClr>
            </a:outerShdw>
          </a:effectLst>
        </p:spPr>
      </p:pic>
      <p:pic>
        <p:nvPicPr>
          <p:cNvPr id="8" name="Εικόνα 7" descr="Εικόνα που περιέχει εξωτερικός χώρος/ύπαιθρος, χερσαίο όχημα, όχημα, τροχός&#10;&#10;Περιγραφή που δημιουργήθηκε αυτόματα">
            <a:extLst>
              <a:ext uri="{FF2B5EF4-FFF2-40B4-BE49-F238E27FC236}">
                <a16:creationId xmlns:a16="http://schemas.microsoft.com/office/drawing/2014/main" id="{29756F90-B0D6-02F0-2DEB-D0F44FF26A1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958733" y="3991178"/>
            <a:ext cx="1809750" cy="2413000"/>
          </a:xfrm>
          <a:prstGeom prst="rect">
            <a:avLst/>
          </a:prstGeom>
          <a:noFill/>
          <a:ln>
            <a:no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1096539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92F33E8D-B68C-F27C-E0EC-71C211475233}"/>
              </a:ext>
            </a:extLst>
          </p:cNvPr>
          <p:cNvSpPr>
            <a:spLocks noGrp="1"/>
          </p:cNvSpPr>
          <p:nvPr>
            <p:ph type="title"/>
          </p:nvPr>
        </p:nvSpPr>
        <p:spPr>
          <a:xfrm>
            <a:off x="3828269" y="653607"/>
            <a:ext cx="4535462" cy="831064"/>
          </a:xfrm>
        </p:spPr>
        <p:txBody>
          <a:bodyPr/>
          <a:lstStyle/>
          <a:p>
            <a:r>
              <a:rPr lang="el-GR" dirty="0"/>
              <a:t>ΔΕΙΓΜΑΤΟΛΗΨΙΑ(3)</a:t>
            </a:r>
          </a:p>
        </p:txBody>
      </p:sp>
      <p:sp>
        <p:nvSpPr>
          <p:cNvPr id="3" name="Θέση περιεχομένου 2">
            <a:extLst>
              <a:ext uri="{FF2B5EF4-FFF2-40B4-BE49-F238E27FC236}">
                <a16:creationId xmlns:a16="http://schemas.microsoft.com/office/drawing/2014/main" id="{59197CB7-64D1-24B9-AF25-927834E7DB01}"/>
              </a:ext>
            </a:extLst>
          </p:cNvPr>
          <p:cNvSpPr>
            <a:spLocks noGrp="1"/>
          </p:cNvSpPr>
          <p:nvPr>
            <p:ph idx="1"/>
          </p:nvPr>
        </p:nvSpPr>
        <p:spPr>
          <a:xfrm>
            <a:off x="1638300" y="2064774"/>
            <a:ext cx="8915400" cy="3777622"/>
          </a:xfrm>
        </p:spPr>
        <p:txBody>
          <a:bodyPr/>
          <a:lstStyle/>
          <a:p>
            <a:r>
              <a:rPr lang="el-GR" b="1" dirty="0"/>
              <a:t>Ομάδα 2 (Λεωφορείο)</a:t>
            </a:r>
            <a:r>
              <a:rPr lang="en-US" b="1" dirty="0"/>
              <a:t>:</a:t>
            </a:r>
            <a:endParaRPr lang="el-GR" b="1" dirty="0"/>
          </a:p>
          <a:p>
            <a:r>
              <a:rPr lang="el-GR" dirty="0"/>
              <a:t>Η 2η ομάδα επιβιβάστηκε στο λεωφορείο της γραμμής 2 στις 7:35 π.μ. και πραγματοποίησε 4 δρομολόγια, καταγράφοντας 129 επιβάτες. Μετρήθηκαν οι χρόνοι παραμονής στις στάσεις, οι χρόνοι μετάβασης και η χρήση </a:t>
            </a:r>
            <a:r>
              <a:rPr lang="el-GR" dirty="0" err="1"/>
              <a:t>λεωφορειολωρίδας</a:t>
            </a:r>
            <a:r>
              <a:rPr lang="el-GR" dirty="0"/>
              <a:t>, με συνολική διάρκεια μέτρησης 2 ώρες και 9 λεπτά.</a:t>
            </a:r>
          </a:p>
          <a:p>
            <a:r>
              <a:rPr lang="el-GR" b="1" dirty="0"/>
              <a:t>ΣΗΜΕΙΩΣΗ</a:t>
            </a:r>
            <a:r>
              <a:rPr lang="en-US" b="1" dirty="0"/>
              <a:t>:</a:t>
            </a:r>
            <a:r>
              <a:rPr lang="el-GR" dirty="0"/>
              <a:t>Στο δρομολόγιο προς Αμπελόκηπους, η πλειοψηφία των επιβατών ήταν νεαρής ηλικίας (15-25 ετών), με πολλές αποβιβάσεις κοντά σε σχολεία και το Πανεπιστήμιο Θεσσαλίας. Επίσης, παρατηρήθηκε μεγάλος αριθμός σταθμευμένων οχημάτων σε στάσεις των οδών Αναλήψεως και Αναπαύσεως, αναγκάζοντας το λεωφορείο να σταματάει πιο μακριά από το κράσπεδο, με αποτέλεσμα τη διακοπή κυκλοφορίας και δυσκολία στην προσβασιμότητα των επιβατών</a:t>
            </a:r>
            <a:endParaRPr lang="el-GR" b="1" dirty="0"/>
          </a:p>
        </p:txBody>
      </p:sp>
    </p:spTree>
    <p:extLst>
      <p:ext uri="{BB962C8B-B14F-4D97-AF65-F5344CB8AC3E}">
        <p14:creationId xmlns:p14="http://schemas.microsoft.com/office/powerpoint/2010/main" val="6130122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36D0D9E5-100C-085E-579E-790BE00BAEF9}"/>
              </a:ext>
            </a:extLst>
          </p:cNvPr>
          <p:cNvSpPr>
            <a:spLocks noGrp="1"/>
          </p:cNvSpPr>
          <p:nvPr>
            <p:ph type="title"/>
          </p:nvPr>
        </p:nvSpPr>
        <p:spPr>
          <a:xfrm>
            <a:off x="1687669" y="624110"/>
            <a:ext cx="4137059" cy="1280890"/>
          </a:xfrm>
        </p:spPr>
        <p:txBody>
          <a:bodyPr>
            <a:normAutofit/>
          </a:bodyPr>
          <a:lstStyle/>
          <a:p>
            <a:r>
              <a:rPr lang="el-GR" sz="3200"/>
              <a:t>ΔΕΙΓΜΑΤΟΛΗΨΙΑ(4)</a:t>
            </a:r>
          </a:p>
        </p:txBody>
      </p:sp>
      <p:sp>
        <p:nvSpPr>
          <p:cNvPr id="3" name="Θέση περιεχομένου 2">
            <a:extLst>
              <a:ext uri="{FF2B5EF4-FFF2-40B4-BE49-F238E27FC236}">
                <a16:creationId xmlns:a16="http://schemas.microsoft.com/office/drawing/2014/main" id="{3A4C1554-8C10-641B-934F-D9DEFD945F73}"/>
              </a:ext>
            </a:extLst>
          </p:cNvPr>
          <p:cNvSpPr>
            <a:spLocks noGrp="1"/>
          </p:cNvSpPr>
          <p:nvPr>
            <p:ph idx="1"/>
          </p:nvPr>
        </p:nvSpPr>
        <p:spPr>
          <a:xfrm>
            <a:off x="1683956" y="2133600"/>
            <a:ext cx="3701960" cy="4015991"/>
          </a:xfrm>
        </p:spPr>
        <p:txBody>
          <a:bodyPr>
            <a:normAutofit/>
          </a:bodyPr>
          <a:lstStyle/>
          <a:p>
            <a:pPr>
              <a:lnSpc>
                <a:spcPct val="90000"/>
              </a:lnSpc>
            </a:pPr>
            <a:r>
              <a:rPr lang="el-GR" sz="1600" b="1" dirty="0">
                <a:solidFill>
                  <a:srgbClr val="000000"/>
                </a:solidFill>
              </a:rPr>
              <a:t>Ερωτηματολόγια</a:t>
            </a:r>
            <a:r>
              <a:rPr lang="en-US" sz="1600" b="1" dirty="0">
                <a:solidFill>
                  <a:srgbClr val="000000"/>
                </a:solidFill>
              </a:rPr>
              <a:t>:</a:t>
            </a:r>
            <a:endParaRPr lang="el-GR" sz="1600" b="1" dirty="0">
              <a:solidFill>
                <a:srgbClr val="000000"/>
              </a:solidFill>
            </a:endParaRPr>
          </a:p>
          <a:p>
            <a:pPr>
              <a:lnSpc>
                <a:spcPct val="90000"/>
              </a:lnSpc>
            </a:pPr>
            <a:r>
              <a:rPr lang="el-GR" sz="1600" dirty="0">
                <a:solidFill>
                  <a:srgbClr val="000000"/>
                </a:solidFill>
              </a:rPr>
              <a:t>Οι δύο ομάδες συλλέξαν δεδομένα μέσω ερωτηματολογίου, όπου 62 από τους 75 ερωτηθέντες (82,7%) απάντησαν σε ερωτήσεις σχετικά με τη συχνότητα χρήσης λεωφορείου, τον χρόνο μετακίνησης, την αξιοπιστία των δρομολογίων, την καθαριότητα, την τιμή του εισιτηρίου, την άνεση, την ασφάλεια, την απόσταση από τη στάση και τη συνολική ικανοποίηση από τις υπηρεσίες. Τα αποτελέσματα αναλύονται και σχολιάζονται παρακάτω.</a:t>
            </a:r>
            <a:endParaRPr lang="el-GR" sz="1600" b="1" dirty="0">
              <a:solidFill>
                <a:srgbClr val="000000"/>
              </a:solidFill>
            </a:endParaRPr>
          </a:p>
        </p:txBody>
      </p:sp>
      <p:pic>
        <p:nvPicPr>
          <p:cNvPr id="4" name="Εικόνα 3">
            <a:extLst>
              <a:ext uri="{FF2B5EF4-FFF2-40B4-BE49-F238E27FC236}">
                <a16:creationId xmlns:a16="http://schemas.microsoft.com/office/drawing/2014/main" id="{1957CB85-63C1-06CC-497A-89E18420C8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5918479" y="1105319"/>
            <a:ext cx="6129495" cy="4893547"/>
          </a:xfrm>
          <a:prstGeom prst="rect">
            <a:avLst/>
          </a:prstGeom>
          <a:noFill/>
        </p:spPr>
      </p:pic>
    </p:spTree>
    <p:extLst>
      <p:ext uri="{BB962C8B-B14F-4D97-AF65-F5344CB8AC3E}">
        <p14:creationId xmlns:p14="http://schemas.microsoft.com/office/powerpoint/2010/main" val="20242141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6000"/>
                <a:shade val="99000"/>
                <a:satMod val="140000"/>
              </a:schemeClr>
            </a:gs>
            <a:gs pos="65000">
              <a:schemeClr val="bg1">
                <a:tint val="100000"/>
                <a:shade val="80000"/>
                <a:satMod val="130000"/>
              </a:schemeClr>
            </a:gs>
            <a:gs pos="100000">
              <a:schemeClr val="bg1">
                <a:tint val="100000"/>
                <a:shade val="48000"/>
                <a:satMod val="120000"/>
              </a:schemeClr>
            </a:gs>
          </a:gsLst>
          <a:lin ang="16200000" scaled="0"/>
        </a:gradFill>
        <a:effectLst/>
      </p:bgPr>
    </p:bg>
    <p:spTree>
      <p:nvGrpSpPr>
        <p:cNvPr id="1" name="">
          <a:extLst>
            <a:ext uri="{FF2B5EF4-FFF2-40B4-BE49-F238E27FC236}">
              <a16:creationId xmlns:a16="http://schemas.microsoft.com/office/drawing/2014/main" id="{E72D5916-9B9C-56AD-1F21-FA48DC38ECAA}"/>
            </a:ext>
          </a:extLst>
        </p:cNvPr>
        <p:cNvGrpSpPr/>
        <p:nvPr/>
      </p:nvGrpSpPr>
      <p:grpSpPr>
        <a:xfrm>
          <a:off x="0" y="0"/>
          <a:ext cx="0" cy="0"/>
          <a:chOff x="0" y="0"/>
          <a:chExt cx="0" cy="0"/>
        </a:xfrm>
      </p:grpSpPr>
      <p:sp>
        <p:nvSpPr>
          <p:cNvPr id="27" name="Rectangle 26">
            <a:extLst>
              <a:ext uri="{FF2B5EF4-FFF2-40B4-BE49-F238E27FC236}">
                <a16:creationId xmlns:a16="http://schemas.microsoft.com/office/drawing/2014/main" id="{074B6B67-D546-EA19-B414-7606965D7F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l-GR"/>
          </a:p>
        </p:txBody>
      </p:sp>
      <p:sp>
        <p:nvSpPr>
          <p:cNvPr id="29" name="Rectangle 28">
            <a:extLst>
              <a:ext uri="{FF2B5EF4-FFF2-40B4-BE49-F238E27FC236}">
                <a16:creationId xmlns:a16="http://schemas.microsoft.com/office/drawing/2014/main" id="{CB9FE736-B1BF-0572-5F2F-1FA08AE27F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l-GR"/>
          </a:p>
        </p:txBody>
      </p:sp>
      <p:cxnSp>
        <p:nvCxnSpPr>
          <p:cNvPr id="31" name="Straight Connector 30">
            <a:extLst>
              <a:ext uri="{FF2B5EF4-FFF2-40B4-BE49-F238E27FC236}">
                <a16:creationId xmlns:a16="http://schemas.microsoft.com/office/drawing/2014/main" id="{8564ECC3-D544-CEB5-49CE-F6DEAAC06E4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15" name="Εικόνα 14">
            <a:extLst>
              <a:ext uri="{FF2B5EF4-FFF2-40B4-BE49-F238E27FC236}">
                <a16:creationId xmlns:a16="http://schemas.microsoft.com/office/drawing/2014/main" id="{E1942365-50DA-BDF9-6D82-7A3B966B6E0A}"/>
              </a:ext>
            </a:extLst>
          </p:cNvPr>
          <p:cNvPicPr>
            <a:picLocks noChangeAspect="1"/>
          </p:cNvPicPr>
          <p:nvPr/>
        </p:nvPicPr>
        <p:blipFill>
          <a:blip r:embed="rId2">
            <a:extLst>
              <a:ext uri="{28A0092B-C50C-407E-A947-70E740481C1C}">
                <a14:useLocalDpi xmlns:a14="http://schemas.microsoft.com/office/drawing/2010/main" val="0"/>
              </a:ext>
            </a:extLst>
          </a:blip>
          <a:srcRect t="21875" b="21875"/>
          <a:stretch/>
        </p:blipFill>
        <p:spPr>
          <a:xfrm>
            <a:off x="20" y="10"/>
            <a:ext cx="12191980" cy="6857990"/>
          </a:xfrm>
          <a:prstGeom prst="rect">
            <a:avLst/>
          </a:prstGeom>
        </p:spPr>
      </p:pic>
      <p:sp>
        <p:nvSpPr>
          <p:cNvPr id="2" name="Τίτλος 1">
            <a:extLst>
              <a:ext uri="{FF2B5EF4-FFF2-40B4-BE49-F238E27FC236}">
                <a16:creationId xmlns:a16="http://schemas.microsoft.com/office/drawing/2014/main" id="{C79B780B-12A6-26A3-7427-23731DE6C38B}"/>
              </a:ext>
            </a:extLst>
          </p:cNvPr>
          <p:cNvSpPr>
            <a:spLocks noGrp="1"/>
          </p:cNvSpPr>
          <p:nvPr>
            <p:ph type="title"/>
          </p:nvPr>
        </p:nvSpPr>
        <p:spPr>
          <a:xfrm>
            <a:off x="1207657" y="1484675"/>
            <a:ext cx="8339466" cy="2858724"/>
          </a:xfrm>
        </p:spPr>
        <p:txBody>
          <a:bodyPr vert="horz" lIns="91440" tIns="45720" rIns="91440" bIns="45720" rtlCol="0" anchor="b">
            <a:normAutofit fontScale="90000"/>
          </a:bodyPr>
          <a:lstStyle/>
          <a:p>
            <a:r>
              <a:rPr lang="el-GR" sz="8000" dirty="0"/>
              <a:t>ΑΝΑΛΥΣΗ-ΕΠΕΞΕΡΓΑΣΙΑ ΔΕΔΟΜΕΝΩΝ(ΣΤΑΣΗ)</a:t>
            </a:r>
            <a:endParaRPr lang="en-US" sz="8000" dirty="0"/>
          </a:p>
        </p:txBody>
      </p:sp>
      <p:cxnSp>
        <p:nvCxnSpPr>
          <p:cNvPr id="33" name="Straight Connector 32">
            <a:extLst>
              <a:ext uri="{FF2B5EF4-FFF2-40B4-BE49-F238E27FC236}">
                <a16:creationId xmlns:a16="http://schemas.microsoft.com/office/drawing/2014/main" id="{F20DF159-FB1E-BD54-493A-56A6406BD4B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CF2CC64C-FFE3-7902-DD6C-D0688D850B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l-GR"/>
          </a:p>
        </p:txBody>
      </p:sp>
      <p:sp>
        <p:nvSpPr>
          <p:cNvPr id="37" name="Rectangle 36">
            <a:extLst>
              <a:ext uri="{FF2B5EF4-FFF2-40B4-BE49-F238E27FC236}">
                <a16:creationId xmlns:a16="http://schemas.microsoft.com/office/drawing/2014/main" id="{C26D293A-23E7-1B79-19B6-9CA4BA428D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l-GR"/>
          </a:p>
        </p:txBody>
      </p:sp>
    </p:spTree>
    <p:extLst>
      <p:ext uri="{BB962C8B-B14F-4D97-AF65-F5344CB8AC3E}">
        <p14:creationId xmlns:p14="http://schemas.microsoft.com/office/powerpoint/2010/main" val="2602667271"/>
      </p:ext>
    </p:extLst>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11CE4DF4-A94C-9DBD-B3B4-0D55B42F434D}"/>
              </a:ext>
            </a:extLst>
          </p:cNvPr>
          <p:cNvSpPr>
            <a:spLocks noGrp="1"/>
          </p:cNvSpPr>
          <p:nvPr>
            <p:ph type="title"/>
          </p:nvPr>
        </p:nvSpPr>
        <p:spPr>
          <a:xfrm>
            <a:off x="1687669" y="624110"/>
            <a:ext cx="4137059" cy="1280890"/>
          </a:xfrm>
        </p:spPr>
        <p:txBody>
          <a:bodyPr>
            <a:normAutofit/>
          </a:bodyPr>
          <a:lstStyle/>
          <a:p>
            <a:pPr>
              <a:lnSpc>
                <a:spcPct val="90000"/>
              </a:lnSpc>
            </a:pPr>
            <a:r>
              <a:rPr lang="el-GR" sz="2700" dirty="0"/>
              <a:t>ΑΝΑΛΥΣΗ-ΕΠΕΞΕΡΓΑΣΙΑ ΔΕΔΟΜΕΝΩΝ(1)</a:t>
            </a:r>
          </a:p>
        </p:txBody>
      </p:sp>
      <p:sp>
        <p:nvSpPr>
          <p:cNvPr id="3" name="Θέση περιεχομένου 2">
            <a:extLst>
              <a:ext uri="{FF2B5EF4-FFF2-40B4-BE49-F238E27FC236}">
                <a16:creationId xmlns:a16="http://schemas.microsoft.com/office/drawing/2014/main" id="{31E67ED4-8B33-0D88-745F-4A5269F20CF6}"/>
              </a:ext>
            </a:extLst>
          </p:cNvPr>
          <p:cNvSpPr>
            <a:spLocks noGrp="1"/>
          </p:cNvSpPr>
          <p:nvPr>
            <p:ph idx="1"/>
          </p:nvPr>
        </p:nvSpPr>
        <p:spPr>
          <a:xfrm>
            <a:off x="1687669" y="2053212"/>
            <a:ext cx="3671815" cy="3845169"/>
          </a:xfrm>
        </p:spPr>
        <p:txBody>
          <a:bodyPr>
            <a:normAutofit/>
          </a:bodyPr>
          <a:lstStyle/>
          <a:p>
            <a:r>
              <a:rPr lang="el-GR" sz="1600" dirty="0">
                <a:solidFill>
                  <a:srgbClr val="000000"/>
                </a:solidFill>
              </a:rPr>
              <a:t>Η ανάλυση δεδομένων έγινε στο R </a:t>
            </a:r>
            <a:r>
              <a:rPr lang="el-GR" sz="1600" dirty="0" err="1">
                <a:solidFill>
                  <a:srgbClr val="000000"/>
                </a:solidFill>
              </a:rPr>
              <a:t>Studio</a:t>
            </a:r>
            <a:r>
              <a:rPr lang="el-GR" sz="1600" dirty="0">
                <a:solidFill>
                  <a:srgbClr val="000000"/>
                </a:solidFill>
              </a:rPr>
              <a:t>, χρησιμοποιώντας τη γλώσσα R και εξειδικευμένα πακέτα για διαχείριση, μετασχηματισμό και </a:t>
            </a:r>
            <a:r>
              <a:rPr lang="el-GR" sz="1600" dirty="0" err="1">
                <a:solidFill>
                  <a:srgbClr val="000000"/>
                </a:solidFill>
              </a:rPr>
              <a:t>οπτικοποίηση</a:t>
            </a:r>
            <a:r>
              <a:rPr lang="el-GR" sz="1600" dirty="0">
                <a:solidFill>
                  <a:srgbClr val="000000"/>
                </a:solidFill>
              </a:rPr>
              <a:t> δεδομένων. Το R </a:t>
            </a:r>
            <a:r>
              <a:rPr lang="el-GR" sz="1600" dirty="0" err="1">
                <a:solidFill>
                  <a:srgbClr val="000000"/>
                </a:solidFill>
              </a:rPr>
              <a:t>Studio</a:t>
            </a:r>
            <a:r>
              <a:rPr lang="el-GR" sz="1600" dirty="0">
                <a:solidFill>
                  <a:srgbClr val="000000"/>
                </a:solidFill>
              </a:rPr>
              <a:t> διευκόλυνε την αυτοματοποίηση και τη βελτίωση της ακρίβειας. Μετά από επισκόπηση των δεδομένων, εντοπίστηκαν και διορθώθηκαν προβλήματα, όπως ελλιπείς ή διπλότυπες τιμές, προετοιμάζοντάς τα για ανάλυση.</a:t>
            </a:r>
          </a:p>
        </p:txBody>
      </p:sp>
      <p:pic>
        <p:nvPicPr>
          <p:cNvPr id="4" name="Εικόνα 3" descr="Εικόνα που περιέχει κείμενο, στιγμιότυπο οθόνης, λογισμικό, γραμματοσειρά&#10;&#10;Περιγραφή που δημιουργήθηκε αυτόματα">
            <a:extLst>
              <a:ext uri="{FF2B5EF4-FFF2-40B4-BE49-F238E27FC236}">
                <a16:creationId xmlns:a16="http://schemas.microsoft.com/office/drawing/2014/main" id="{9CBBCB55-15B1-B062-224F-DBBBBD06E58F}"/>
              </a:ext>
            </a:extLst>
          </p:cNvPr>
          <p:cNvPicPr>
            <a:picLocks noChangeAspect="1"/>
          </p:cNvPicPr>
          <p:nvPr/>
        </p:nvPicPr>
        <p:blipFill>
          <a:blip r:embed="rId2"/>
          <a:stretch>
            <a:fillRect/>
          </a:stretch>
        </p:blipFill>
        <p:spPr>
          <a:xfrm>
            <a:off x="6091916" y="1749339"/>
            <a:ext cx="5451627" cy="3586336"/>
          </a:xfrm>
          <a:prstGeom prst="rect">
            <a:avLst/>
          </a:prstGeom>
        </p:spPr>
      </p:pic>
    </p:spTree>
    <p:extLst>
      <p:ext uri="{BB962C8B-B14F-4D97-AF65-F5344CB8AC3E}">
        <p14:creationId xmlns:p14="http://schemas.microsoft.com/office/powerpoint/2010/main" val="13914619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BA3C8A8B-57F0-1657-3B87-93E0C73278D6}"/>
              </a:ext>
            </a:extLst>
          </p:cNvPr>
          <p:cNvSpPr>
            <a:spLocks noGrp="1"/>
          </p:cNvSpPr>
          <p:nvPr>
            <p:ph type="title"/>
          </p:nvPr>
        </p:nvSpPr>
        <p:spPr>
          <a:xfrm>
            <a:off x="1687669" y="624110"/>
            <a:ext cx="4137059" cy="1280890"/>
          </a:xfrm>
        </p:spPr>
        <p:txBody>
          <a:bodyPr>
            <a:normAutofit/>
          </a:bodyPr>
          <a:lstStyle/>
          <a:p>
            <a:pPr>
              <a:lnSpc>
                <a:spcPct val="90000"/>
              </a:lnSpc>
            </a:pPr>
            <a:r>
              <a:rPr lang="el-GR" sz="2700" dirty="0"/>
              <a:t>ΑΝΑΛΥΣΗ-ΕΠΕΞΕΡΓΑΣΙΑ ΔΕΔΟΜΕΝΩΝ(2)</a:t>
            </a:r>
          </a:p>
        </p:txBody>
      </p:sp>
      <p:sp>
        <p:nvSpPr>
          <p:cNvPr id="3" name="Θέση περιεχομένου 2">
            <a:extLst>
              <a:ext uri="{FF2B5EF4-FFF2-40B4-BE49-F238E27FC236}">
                <a16:creationId xmlns:a16="http://schemas.microsoft.com/office/drawing/2014/main" id="{36C9D314-E583-D1F3-B4EF-2D3D997939E9}"/>
              </a:ext>
            </a:extLst>
          </p:cNvPr>
          <p:cNvSpPr>
            <a:spLocks noGrp="1"/>
          </p:cNvSpPr>
          <p:nvPr>
            <p:ph idx="1"/>
          </p:nvPr>
        </p:nvSpPr>
        <p:spPr>
          <a:xfrm>
            <a:off x="940378" y="1982874"/>
            <a:ext cx="3852686" cy="2769996"/>
          </a:xfrm>
        </p:spPr>
        <p:txBody>
          <a:bodyPr>
            <a:normAutofit/>
          </a:bodyPr>
          <a:lstStyle/>
          <a:p>
            <a:r>
              <a:rPr lang="el-GR" sz="1600" b="1" dirty="0">
                <a:solidFill>
                  <a:srgbClr val="000000"/>
                </a:solidFill>
              </a:rPr>
              <a:t>Έλεγχος συσχέτισης για το ερωτηματολόγιο στην στάση και στο λεωφορείο</a:t>
            </a:r>
            <a:r>
              <a:rPr lang="en-US" sz="1600" b="1" dirty="0">
                <a:solidFill>
                  <a:srgbClr val="000000"/>
                </a:solidFill>
              </a:rPr>
              <a:t>:</a:t>
            </a:r>
            <a:endParaRPr lang="el-GR" sz="1600" b="1" dirty="0">
              <a:solidFill>
                <a:srgbClr val="000000"/>
              </a:solidFill>
            </a:endParaRPr>
          </a:p>
          <a:p>
            <a:r>
              <a:rPr lang="el-GR" sz="1600" dirty="0">
                <a:solidFill>
                  <a:srgbClr val="000000"/>
                </a:solidFill>
              </a:rPr>
              <a:t>Οι έλεγχοι συσχέτισης έγιναν για να μελετηθούν οι σχέσεις μεταξύ δύο μεταβλητών, χρησιμοποιώντας μεθόδους όπως το ANOVA, το Χ² και οι πίνακες συσχέτισης.</a:t>
            </a:r>
            <a:endParaRPr lang="el-GR" sz="1600" b="1" dirty="0">
              <a:solidFill>
                <a:srgbClr val="000000"/>
              </a:solidFill>
            </a:endParaRPr>
          </a:p>
        </p:txBody>
      </p:sp>
      <p:pic>
        <p:nvPicPr>
          <p:cNvPr id="4" name="Εικόνα 3" descr="Εικόνα που περιέχει στιγμιότυπο οθόνης, τετράγωνο, κείμενο, ορθογώνιο παραλληλόγραμμο&#10;&#10;Περιγραφή που δημιουργήθηκε αυτόματα">
            <a:extLst>
              <a:ext uri="{FF2B5EF4-FFF2-40B4-BE49-F238E27FC236}">
                <a16:creationId xmlns:a16="http://schemas.microsoft.com/office/drawing/2014/main" id="{E76A7B4A-519D-CA13-5174-51C322DB7C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5824728" y="1122816"/>
            <a:ext cx="3220207" cy="2227580"/>
          </a:xfrm>
          <a:prstGeom prst="rect">
            <a:avLst/>
          </a:prstGeom>
          <a:noFill/>
        </p:spPr>
      </p:pic>
      <p:pic>
        <p:nvPicPr>
          <p:cNvPr id="5" name="Εικόνα 4" descr="Εικόνα που περιέχει στιγμιότυπο οθόνης, πολυχρωμία, διάγραμμα, μοτίβο&#10;&#10;Περιγραφή που δημιουργήθηκε αυτόματα">
            <a:extLst>
              <a:ext uri="{FF2B5EF4-FFF2-40B4-BE49-F238E27FC236}">
                <a16:creationId xmlns:a16="http://schemas.microsoft.com/office/drawing/2014/main" id="{AAE1580B-0CE5-266A-FE01-51598B054C2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935961" y="3650902"/>
            <a:ext cx="3535363" cy="1988185"/>
          </a:xfrm>
          <a:prstGeom prst="rect">
            <a:avLst/>
          </a:prstGeom>
          <a:noFill/>
          <a:ln>
            <a:noFill/>
          </a:ln>
          <a:effectLst>
            <a:outerShdw blurRad="50800" dist="38100" dir="2700000" algn="tl" rotWithShape="0">
              <a:prstClr val="black">
                <a:alpha val="40000"/>
              </a:prstClr>
            </a:outerShdw>
          </a:effectLst>
        </p:spPr>
      </p:pic>
      <p:pic>
        <p:nvPicPr>
          <p:cNvPr id="6" name="Εικόνα 5" descr="Εικόνα που περιέχει κείμενο, στιγμιότυπο οθόνης, διάγραμμα, σχεδίαση&#10;&#10;Περιγραφή που δημιουργήθηκε αυτόματα">
            <a:extLst>
              <a:ext uri="{FF2B5EF4-FFF2-40B4-BE49-F238E27FC236}">
                <a16:creationId xmlns:a16="http://schemas.microsoft.com/office/drawing/2014/main" id="{8CA5077E-1B68-90A5-535E-3737AE1D90AB}"/>
              </a:ext>
            </a:extLst>
          </p:cNvPr>
          <p:cNvPicPr>
            <a:picLocks noChangeAspect="1"/>
          </p:cNvPicPr>
          <p:nvPr/>
        </p:nvPicPr>
        <p:blipFill rotWithShape="1">
          <a:blip r:embed="rId4">
            <a:extLst>
              <a:ext uri="{28A0092B-C50C-407E-A947-70E740481C1C}">
                <a14:useLocalDpi xmlns:a14="http://schemas.microsoft.com/office/drawing/2010/main" val="0"/>
              </a:ext>
            </a:extLst>
          </a:blip>
          <a:srcRect l="19001" t="1" r="18196" b="3261"/>
          <a:stretch/>
        </p:blipFill>
        <p:spPr bwMode="auto">
          <a:xfrm>
            <a:off x="9218456" y="1122816"/>
            <a:ext cx="2571750" cy="2227580"/>
          </a:xfrm>
          <a:prstGeom prst="rect">
            <a:avLst/>
          </a:prstGeom>
          <a:noFill/>
          <a:ln>
            <a:noFill/>
          </a:ln>
          <a:effectLst>
            <a:outerShdw blurRad="50800" dist="38100" dir="2700000" algn="tl" rotWithShape="0">
              <a:prstClr val="black">
                <a:alpha val="40000"/>
              </a:prstClr>
            </a:outerShdw>
          </a:effectLst>
          <a:extLst>
            <a:ext uri="{53640926-AAD7-44D8-BBD7-CCE9431645EC}">
              <a14:shadowObscured xmlns:a14="http://schemas.microsoft.com/office/drawing/2010/main"/>
            </a:ext>
          </a:extLst>
        </p:spPr>
      </p:pic>
    </p:spTree>
    <p:extLst>
      <p:ext uri="{BB962C8B-B14F-4D97-AF65-F5344CB8AC3E}">
        <p14:creationId xmlns:p14="http://schemas.microsoft.com/office/powerpoint/2010/main" val="22857202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40A3FBC6-6EDE-7566-0524-3E6789C976FF}"/>
              </a:ext>
            </a:extLst>
          </p:cNvPr>
          <p:cNvSpPr>
            <a:spLocks noGrp="1"/>
          </p:cNvSpPr>
          <p:nvPr>
            <p:ph type="title"/>
          </p:nvPr>
        </p:nvSpPr>
        <p:spPr>
          <a:xfrm>
            <a:off x="1687669" y="624110"/>
            <a:ext cx="4137059" cy="1280890"/>
          </a:xfrm>
        </p:spPr>
        <p:txBody>
          <a:bodyPr>
            <a:normAutofit/>
          </a:bodyPr>
          <a:lstStyle/>
          <a:p>
            <a:pPr>
              <a:lnSpc>
                <a:spcPct val="90000"/>
              </a:lnSpc>
            </a:pPr>
            <a:r>
              <a:rPr lang="el-GR" sz="2700" dirty="0"/>
              <a:t>ΑΝΑΛΥΣΗ-ΕΠΕΞΕΡΓΑΣΙΑ ΔΕΔΟΜΕΝΩΝ(3)</a:t>
            </a:r>
          </a:p>
        </p:txBody>
      </p:sp>
      <p:sp>
        <p:nvSpPr>
          <p:cNvPr id="3" name="Θέση περιεχομένου 2">
            <a:extLst>
              <a:ext uri="{FF2B5EF4-FFF2-40B4-BE49-F238E27FC236}">
                <a16:creationId xmlns:a16="http://schemas.microsoft.com/office/drawing/2014/main" id="{E59BE59D-E3EF-D067-1E1A-BD069C0324BF}"/>
              </a:ext>
            </a:extLst>
          </p:cNvPr>
          <p:cNvSpPr>
            <a:spLocks noGrp="1"/>
          </p:cNvSpPr>
          <p:nvPr>
            <p:ph idx="1"/>
          </p:nvPr>
        </p:nvSpPr>
        <p:spPr>
          <a:xfrm>
            <a:off x="1402602" y="2117127"/>
            <a:ext cx="3842637" cy="3777622"/>
          </a:xfrm>
        </p:spPr>
        <p:txBody>
          <a:bodyPr>
            <a:normAutofit/>
          </a:bodyPr>
          <a:lstStyle/>
          <a:p>
            <a:r>
              <a:rPr lang="el-GR" sz="1600" b="1" dirty="0">
                <a:solidFill>
                  <a:srgbClr val="000000"/>
                </a:solidFill>
              </a:rPr>
              <a:t>Αποτελέσματα </a:t>
            </a:r>
            <a:r>
              <a:rPr lang="en-US" sz="1600" b="1" dirty="0" err="1">
                <a:solidFill>
                  <a:srgbClr val="000000"/>
                </a:solidFill>
              </a:rPr>
              <a:t>Annova</a:t>
            </a:r>
            <a:r>
              <a:rPr lang="en-US" sz="1600" b="1" dirty="0">
                <a:solidFill>
                  <a:srgbClr val="000000"/>
                </a:solidFill>
              </a:rPr>
              <a:t> Test:</a:t>
            </a:r>
            <a:endParaRPr lang="el-GR" sz="1600" b="1" dirty="0">
              <a:solidFill>
                <a:srgbClr val="000000"/>
              </a:solidFill>
            </a:endParaRPr>
          </a:p>
          <a:p>
            <a:r>
              <a:rPr lang="el-GR" sz="1600" dirty="0">
                <a:solidFill>
                  <a:srgbClr val="000000"/>
                </a:solidFill>
              </a:rPr>
              <a:t>Τα αποτελέσματα του ANOVA δείχνουν υψηλή τιμή F-</a:t>
            </a:r>
            <a:r>
              <a:rPr lang="en-US" sz="1600" dirty="0">
                <a:solidFill>
                  <a:srgbClr val="000000"/>
                </a:solidFill>
              </a:rPr>
              <a:t>value</a:t>
            </a:r>
            <a:r>
              <a:rPr lang="el-GR" sz="1600" dirty="0">
                <a:solidFill>
                  <a:srgbClr val="000000"/>
                </a:solidFill>
              </a:rPr>
              <a:t>, υποδεικνύοντας σημαντική σχέση μεταξύ της συχνότητας χρήσης του λεωφορείου και του βαθμού ικανοποίησης των ερωτηθέντων σχετικά με τον χρόνο αναμονής στη στάση και το κόστος του εισιτηρίου. Στην πάνω εικόνα βλέπουμε τα αποτελέσματα για του ερωτηθέντες στο λεωφορείο και στην κάτω, αντίστοιχα, για την στάση</a:t>
            </a:r>
            <a:endParaRPr lang="el-GR" sz="1600" b="1" dirty="0">
              <a:solidFill>
                <a:srgbClr val="000000"/>
              </a:solidFill>
            </a:endParaRPr>
          </a:p>
        </p:txBody>
      </p:sp>
      <p:pic>
        <p:nvPicPr>
          <p:cNvPr id="4" name="Εικόνα 3" descr="Εικόνα που περιέχει στιγμιότυπο οθόνης, τετράγωνο, κείμενο, ορθογώνιο παραλληλόγραμμο&#10;&#10;Περιγραφή που δημιουργήθηκε αυτόματα">
            <a:extLst>
              <a:ext uri="{FF2B5EF4-FFF2-40B4-BE49-F238E27FC236}">
                <a16:creationId xmlns:a16="http://schemas.microsoft.com/office/drawing/2014/main" id="{788E49A9-F215-4B48-49A8-85CBC20641A1}"/>
              </a:ext>
            </a:extLst>
          </p:cNvPr>
          <p:cNvPicPr>
            <a:picLocks noChangeAspect="1"/>
          </p:cNvPicPr>
          <p:nvPr/>
        </p:nvPicPr>
        <p:blipFill>
          <a:blip r:embed="rId2">
            <a:extLst>
              <a:ext uri="{28A0092B-C50C-407E-A947-70E740481C1C}">
                <a14:useLocalDpi xmlns:a14="http://schemas.microsoft.com/office/drawing/2010/main" val="0"/>
              </a:ext>
            </a:extLst>
          </a:blip>
          <a:srcRect l="31450" r="10114" b="-1"/>
          <a:stretch/>
        </p:blipFill>
        <p:spPr bwMode="auto">
          <a:xfrm>
            <a:off x="6202447" y="609874"/>
            <a:ext cx="5451628" cy="3014507"/>
          </a:xfrm>
          <a:prstGeom prst="rect">
            <a:avLst/>
          </a:prstGeom>
          <a:noFill/>
        </p:spPr>
      </p:pic>
      <p:pic>
        <p:nvPicPr>
          <p:cNvPr id="5" name="Εικόνα 4" descr="Εικόνα που περιέχει στιγμιότυπο οθόνης, τετράγωνο, ορθογώνιο παραλληλόγραμμο, γραμμή&#10;&#10;Περιγραφή που δημιουργήθηκε αυτόματα">
            <a:extLst>
              <a:ext uri="{FF2B5EF4-FFF2-40B4-BE49-F238E27FC236}">
                <a16:creationId xmlns:a16="http://schemas.microsoft.com/office/drawing/2014/main" id="{12B5F59D-AA5A-012C-7088-A6827854CEA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202446" y="3792128"/>
            <a:ext cx="5451628" cy="2910123"/>
          </a:xfrm>
          <a:prstGeom prst="rect">
            <a:avLst/>
          </a:prstGeom>
          <a:noFill/>
          <a:ln>
            <a:no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7760098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77419F47-9DFA-B508-728D-E10ABCB65916}"/>
              </a:ext>
            </a:extLst>
          </p:cNvPr>
          <p:cNvSpPr>
            <a:spLocks noGrp="1"/>
          </p:cNvSpPr>
          <p:nvPr>
            <p:ph type="title"/>
          </p:nvPr>
        </p:nvSpPr>
        <p:spPr>
          <a:xfrm>
            <a:off x="1687669" y="624110"/>
            <a:ext cx="4137059" cy="1280890"/>
          </a:xfrm>
        </p:spPr>
        <p:txBody>
          <a:bodyPr>
            <a:normAutofit/>
          </a:bodyPr>
          <a:lstStyle/>
          <a:p>
            <a:pPr>
              <a:lnSpc>
                <a:spcPct val="90000"/>
              </a:lnSpc>
            </a:pPr>
            <a:r>
              <a:rPr lang="el-GR" sz="2700" dirty="0"/>
              <a:t>ΑΝΑΛΥΣΗ-ΕΠΕΞΕΡΓΑΣΙΑ ΔΕΔΟΜΕΝΩΝ(4)</a:t>
            </a:r>
          </a:p>
        </p:txBody>
      </p:sp>
      <p:sp>
        <p:nvSpPr>
          <p:cNvPr id="3" name="Θέση περιεχομένου 2">
            <a:extLst>
              <a:ext uri="{FF2B5EF4-FFF2-40B4-BE49-F238E27FC236}">
                <a16:creationId xmlns:a16="http://schemas.microsoft.com/office/drawing/2014/main" id="{8217D95E-FD87-4A87-4960-19E10E03542B}"/>
              </a:ext>
            </a:extLst>
          </p:cNvPr>
          <p:cNvSpPr>
            <a:spLocks noGrp="1"/>
          </p:cNvSpPr>
          <p:nvPr>
            <p:ph idx="1"/>
          </p:nvPr>
        </p:nvSpPr>
        <p:spPr>
          <a:xfrm>
            <a:off x="1412651" y="1994521"/>
            <a:ext cx="4140772" cy="3995895"/>
          </a:xfrm>
        </p:spPr>
        <p:txBody>
          <a:bodyPr>
            <a:normAutofit lnSpcReduction="10000"/>
          </a:bodyPr>
          <a:lstStyle/>
          <a:p>
            <a:r>
              <a:rPr lang="el-GR" sz="1600" b="1" dirty="0">
                <a:solidFill>
                  <a:srgbClr val="000000"/>
                </a:solidFill>
              </a:rPr>
              <a:t>Αποτελέσματα </a:t>
            </a:r>
            <a:r>
              <a:rPr lang="en-US" sz="1600" b="1" dirty="0">
                <a:solidFill>
                  <a:srgbClr val="000000"/>
                </a:solidFill>
              </a:rPr>
              <a:t>chi-square Test:</a:t>
            </a:r>
            <a:endParaRPr lang="el-GR" sz="1600" b="1" dirty="0">
              <a:solidFill>
                <a:srgbClr val="000000"/>
              </a:solidFill>
            </a:endParaRPr>
          </a:p>
          <a:p>
            <a:r>
              <a:rPr lang="el-GR" sz="1600" dirty="0">
                <a:solidFill>
                  <a:srgbClr val="000000"/>
                </a:solidFill>
              </a:rPr>
              <a:t>Τα γραφήματα που ακολουθούν απεικονίζουν τις p-</a:t>
            </a:r>
            <a:r>
              <a:rPr lang="el-GR" sz="1600" dirty="0" err="1">
                <a:solidFill>
                  <a:srgbClr val="000000"/>
                </a:solidFill>
              </a:rPr>
              <a:t>values</a:t>
            </a:r>
            <a:r>
              <a:rPr lang="el-GR" sz="1600" dirty="0">
                <a:solidFill>
                  <a:srgbClr val="000000"/>
                </a:solidFill>
              </a:rPr>
              <a:t> των αποτελεσμάτων του Χ² </a:t>
            </a:r>
            <a:r>
              <a:rPr lang="el-GR" sz="1600" dirty="0" err="1">
                <a:solidFill>
                  <a:srgbClr val="000000"/>
                </a:solidFill>
              </a:rPr>
              <a:t>Test</a:t>
            </a:r>
            <a:r>
              <a:rPr lang="el-GR" sz="1600" dirty="0">
                <a:solidFill>
                  <a:srgbClr val="000000"/>
                </a:solidFill>
              </a:rPr>
              <a:t> για τη συσχέτιση ζευγών μεταβλητών. Στη χρωματική κλίμακα, το μπλε δείχνει χαμηλές τιμές p (p &lt; 0.05), υποδεικνύοντας στατιστικά σημαντική συσχέτιση, ενώ το κόκκινο αντιστοιχεί σε υψηλές τιμές p (p &gt; 0.05), υποδηλώνοντας απουσία στατιστικά σημαντικής συσχέτισης. Στο επάνω γράφημα φαίνονται τα αποτελέσματα για τις μετρήσεις στο λεωφορείο, ενώ στην κάτω για τη στάση. </a:t>
            </a:r>
            <a:endParaRPr lang="el-GR" sz="1600" b="1" dirty="0">
              <a:solidFill>
                <a:srgbClr val="000000"/>
              </a:solidFill>
            </a:endParaRPr>
          </a:p>
        </p:txBody>
      </p:sp>
      <p:pic>
        <p:nvPicPr>
          <p:cNvPr id="11" name="Εικόνα 10" descr="Εικόνα που περιέχει στιγμιότυπο οθόνης, πολυχρωμία, διάγραμμα, γραμμή&#10;&#10;Περιγραφή που δημιουργήθηκε αυτόματα">
            <a:extLst>
              <a:ext uri="{FF2B5EF4-FFF2-40B4-BE49-F238E27FC236}">
                <a16:creationId xmlns:a16="http://schemas.microsoft.com/office/drawing/2014/main" id="{69892757-78C2-A144-F66E-F8F22BCB19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6418769" y="645106"/>
            <a:ext cx="4797921" cy="2698831"/>
          </a:xfrm>
          <a:prstGeom prst="rect">
            <a:avLst/>
          </a:prstGeom>
          <a:noFill/>
        </p:spPr>
      </p:pic>
      <p:pic>
        <p:nvPicPr>
          <p:cNvPr id="10" name="Εικόνα 9" descr="Εικόνα που περιέχει στιγμιότυπο οθόνης, πολυχρωμία, διάγραμμα, μοτίβο&#10;&#10;Περιγραφή που δημιουργήθηκε αυτόματα">
            <a:extLst>
              <a:ext uri="{FF2B5EF4-FFF2-40B4-BE49-F238E27FC236}">
                <a16:creationId xmlns:a16="http://schemas.microsoft.com/office/drawing/2014/main" id="{474C7EA2-7A8A-2F62-CAE4-DC42C54C0B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6418769" y="3514064"/>
            <a:ext cx="4797921" cy="2397158"/>
          </a:xfrm>
          <a:prstGeom prst="rect">
            <a:avLst/>
          </a:prstGeom>
          <a:noFill/>
        </p:spPr>
      </p:pic>
    </p:spTree>
    <p:extLst>
      <p:ext uri="{BB962C8B-B14F-4D97-AF65-F5344CB8AC3E}">
        <p14:creationId xmlns:p14="http://schemas.microsoft.com/office/powerpoint/2010/main" val="6250286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6A788F4D-9CCC-C1C0-B3C4-CEB5B81E8B21}"/>
              </a:ext>
            </a:extLst>
          </p:cNvPr>
          <p:cNvSpPr>
            <a:spLocks noGrp="1"/>
          </p:cNvSpPr>
          <p:nvPr>
            <p:ph type="title"/>
          </p:nvPr>
        </p:nvSpPr>
        <p:spPr>
          <a:xfrm>
            <a:off x="2060851" y="624111"/>
            <a:ext cx="4790008" cy="1094158"/>
          </a:xfrm>
        </p:spPr>
        <p:txBody>
          <a:bodyPr>
            <a:normAutofit/>
          </a:bodyPr>
          <a:lstStyle/>
          <a:p>
            <a:pPr>
              <a:lnSpc>
                <a:spcPct val="90000"/>
              </a:lnSpc>
            </a:pPr>
            <a:r>
              <a:rPr lang="el-GR" sz="3100" dirty="0"/>
              <a:t>ΑΝΑΛΥΣΗ-ΕΠΕΞΕΡΓΑΣΙΑ ΔΕΔΟΜΕΝΩΝ(5)</a:t>
            </a:r>
          </a:p>
        </p:txBody>
      </p:sp>
      <p:sp>
        <p:nvSpPr>
          <p:cNvPr id="3" name="Θέση περιεχομένου 2">
            <a:extLst>
              <a:ext uri="{FF2B5EF4-FFF2-40B4-BE49-F238E27FC236}">
                <a16:creationId xmlns:a16="http://schemas.microsoft.com/office/drawing/2014/main" id="{7F464DF7-D21F-7E96-0754-D2B6E427207C}"/>
              </a:ext>
            </a:extLst>
          </p:cNvPr>
          <p:cNvSpPr>
            <a:spLocks noGrp="1"/>
          </p:cNvSpPr>
          <p:nvPr>
            <p:ph idx="1"/>
          </p:nvPr>
        </p:nvSpPr>
        <p:spPr>
          <a:xfrm>
            <a:off x="1815490" y="1937772"/>
            <a:ext cx="4802188" cy="3870755"/>
          </a:xfrm>
        </p:spPr>
        <p:txBody>
          <a:bodyPr>
            <a:normAutofit/>
          </a:bodyPr>
          <a:lstStyle/>
          <a:p>
            <a:r>
              <a:rPr lang="el-GR" b="1" dirty="0"/>
              <a:t>Τετραγωνικοί πίνακες συσχέτισης του </a:t>
            </a:r>
            <a:r>
              <a:rPr lang="en-US" b="1" dirty="0"/>
              <a:t>Pearson:</a:t>
            </a:r>
            <a:endParaRPr lang="el-GR" b="1" dirty="0"/>
          </a:p>
          <a:p>
            <a:r>
              <a:rPr lang="el-GR" dirty="0"/>
              <a:t>Το διάγραμμα δείχνει τις συσχετίσεις </a:t>
            </a:r>
            <a:r>
              <a:rPr lang="el-GR" dirty="0" err="1"/>
              <a:t>Pearson</a:t>
            </a:r>
            <a:r>
              <a:rPr lang="el-GR" dirty="0"/>
              <a:t> (-1 έως 1), όπου το κόκκινο αντιπροσωπεύει θετική, το μπλε αρνητική, και ουδέτερα χρώματα ασθενείς ή μηδενικές συσχετίσεις. Ισχυρές θετικές συσχετίσεις παρατηρούνται μεταξύ συνολικής αξιολόγησης και παραγόντων όπως αξιοπιστία, ενώ αρνητικές εμφανίζονται μεταξύ ηλικίας και συχνότητας χρήσης λεωφορείων.</a:t>
            </a:r>
            <a:endParaRPr lang="el-GR" b="1" dirty="0"/>
          </a:p>
        </p:txBody>
      </p:sp>
      <p:pic>
        <p:nvPicPr>
          <p:cNvPr id="5" name="Εικόνα 4" descr="Εικόνα που περιέχει κείμενο, στιγμιότυπο οθόνης, διάγραμμα, σχεδίαση&#10;&#10;Περιγραφή που δημιουργήθηκε αυτόματα">
            <a:extLst>
              <a:ext uri="{FF2B5EF4-FFF2-40B4-BE49-F238E27FC236}">
                <a16:creationId xmlns:a16="http://schemas.microsoft.com/office/drawing/2014/main" id="{96201C61-6A5F-6F2C-4615-E3178394F250}"/>
              </a:ext>
            </a:extLst>
          </p:cNvPr>
          <p:cNvPicPr>
            <a:picLocks noChangeAspect="1"/>
          </p:cNvPicPr>
          <p:nvPr/>
        </p:nvPicPr>
        <p:blipFill rotWithShape="1">
          <a:blip r:embed="rId2">
            <a:extLst>
              <a:ext uri="{28A0092B-C50C-407E-A947-70E740481C1C}">
                <a14:useLocalDpi xmlns:a14="http://schemas.microsoft.com/office/drawing/2010/main" val="0"/>
              </a:ext>
            </a:extLst>
          </a:blip>
          <a:srcRect l="11081" r="8238"/>
          <a:stretch/>
        </p:blipFill>
        <p:spPr bwMode="auto">
          <a:xfrm>
            <a:off x="7736146" y="624111"/>
            <a:ext cx="3768466" cy="2627322"/>
          </a:xfrm>
          <a:prstGeom prst="rect">
            <a:avLst/>
          </a:prstGeom>
          <a:noFill/>
          <a:extLst>
            <a:ext uri="{53640926-AAD7-44D8-BBD7-CCE9431645EC}">
              <a14:shadowObscured xmlns:a14="http://schemas.microsoft.com/office/drawing/2010/main"/>
            </a:ext>
          </a:extLst>
        </p:spPr>
      </p:pic>
      <p:pic>
        <p:nvPicPr>
          <p:cNvPr id="4" name="Εικόνα 3" descr="Εικόνα που περιέχει κείμενο, στιγμιότυπο οθόνης, διάγραμμα, σχεδίαση&#10;&#10;Περιγραφή που δημιουργήθηκε αυτόματα">
            <a:extLst>
              <a:ext uri="{FF2B5EF4-FFF2-40B4-BE49-F238E27FC236}">
                <a16:creationId xmlns:a16="http://schemas.microsoft.com/office/drawing/2014/main" id="{0EF69310-0ED7-F3CF-7FDF-184A2B5CF334}"/>
              </a:ext>
            </a:extLst>
          </p:cNvPr>
          <p:cNvPicPr>
            <a:picLocks noChangeAspect="1"/>
          </p:cNvPicPr>
          <p:nvPr/>
        </p:nvPicPr>
        <p:blipFill rotWithShape="1">
          <a:blip r:embed="rId3">
            <a:extLst>
              <a:ext uri="{28A0092B-C50C-407E-A947-70E740481C1C}">
                <a14:useLocalDpi xmlns:a14="http://schemas.microsoft.com/office/drawing/2010/main" val="0"/>
              </a:ext>
            </a:extLst>
          </a:blip>
          <a:srcRect l="14699" r="4620"/>
          <a:stretch/>
        </p:blipFill>
        <p:spPr bwMode="auto">
          <a:xfrm>
            <a:off x="7736146" y="3416024"/>
            <a:ext cx="3768466" cy="2627323"/>
          </a:xfrm>
          <a:prstGeom prst="rect">
            <a:avLst/>
          </a:prstGeom>
          <a:noFill/>
          <a:extLst>
            <a:ext uri="{53640926-AAD7-44D8-BBD7-CCE9431645EC}">
              <a14:shadowObscured xmlns:a14="http://schemas.microsoft.com/office/drawing/2010/main"/>
            </a:ext>
          </a:extLst>
        </p:spPr>
      </p:pic>
    </p:spTree>
    <p:extLst>
      <p:ext uri="{BB962C8B-B14F-4D97-AF65-F5344CB8AC3E}">
        <p14:creationId xmlns:p14="http://schemas.microsoft.com/office/powerpoint/2010/main" val="14090704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6000"/>
                <a:shade val="99000"/>
                <a:satMod val="140000"/>
              </a:schemeClr>
            </a:gs>
            <a:gs pos="65000">
              <a:schemeClr val="bg1">
                <a:tint val="100000"/>
                <a:shade val="80000"/>
                <a:satMod val="130000"/>
              </a:schemeClr>
            </a:gs>
            <a:gs pos="100000">
              <a:schemeClr val="bg1">
                <a:tint val="100000"/>
                <a:shade val="48000"/>
                <a:satMod val="120000"/>
              </a:schemeClr>
            </a:gs>
          </a:gsLst>
          <a:lin ang="16200000" scaled="0"/>
        </a:gradFill>
        <a:effectLst/>
      </p:bgPr>
    </p:bg>
    <p:spTree>
      <p:nvGrpSpPr>
        <p:cNvPr id="1" name=""/>
        <p:cNvGrpSpPr/>
        <p:nvPr/>
      </p:nvGrpSpPr>
      <p:grpSpPr>
        <a:xfrm>
          <a:off x="0" y="0"/>
          <a:ext cx="0" cy="0"/>
          <a:chOff x="0" y="0"/>
          <a:chExt cx="0" cy="0"/>
        </a:xfrm>
      </p:grpSpPr>
      <p:sp>
        <p:nvSpPr>
          <p:cNvPr id="5" name="Τίτλος 4">
            <a:extLst>
              <a:ext uri="{FF2B5EF4-FFF2-40B4-BE49-F238E27FC236}">
                <a16:creationId xmlns:a16="http://schemas.microsoft.com/office/drawing/2014/main" id="{22E538FE-9715-CA71-1A54-5A380EE47A26}"/>
              </a:ext>
            </a:extLst>
          </p:cNvPr>
          <p:cNvSpPr>
            <a:spLocks noGrp="1"/>
          </p:cNvSpPr>
          <p:nvPr>
            <p:ph type="title"/>
          </p:nvPr>
        </p:nvSpPr>
        <p:spPr>
          <a:xfrm>
            <a:off x="1097280" y="758952"/>
            <a:ext cx="10058400" cy="3566160"/>
          </a:xfrm>
        </p:spPr>
        <p:txBody>
          <a:bodyPr vert="horz" lIns="91440" tIns="45720" rIns="91440" bIns="45720" rtlCol="0" anchor="b">
            <a:normAutofit/>
          </a:bodyPr>
          <a:lstStyle/>
          <a:p>
            <a:r>
              <a:rPr lang="en-US" sz="8000">
                <a:solidFill>
                  <a:srgbClr val="FFFFFF"/>
                </a:solidFill>
              </a:rPr>
              <a:t>ΕΙΣΑΓΩΓΗ</a:t>
            </a:r>
          </a:p>
        </p:txBody>
      </p:sp>
      <p:pic>
        <p:nvPicPr>
          <p:cNvPr id="17" name="Θέση περιεχομένου 16" descr="Εικόνα που περιέχει ουρανός, εξωτερικός χώρος/ύπαιθρος, μέσο μεταφοράς, όχημα&#10;&#10;Περιγραφή που δημιουργήθηκε αυτόματα">
            <a:extLst>
              <a:ext uri="{FF2B5EF4-FFF2-40B4-BE49-F238E27FC236}">
                <a16:creationId xmlns:a16="http://schemas.microsoft.com/office/drawing/2014/main" id="{0F8914BF-E8C6-B316-CEDF-0B03E68D5795}"/>
              </a:ext>
            </a:extLst>
          </p:cNvPr>
          <p:cNvPicPr>
            <a:picLocks noGrp="1" noChangeAspect="1"/>
          </p:cNvPicPr>
          <p:nvPr>
            <p:ph idx="1"/>
          </p:nvPr>
        </p:nvPicPr>
        <p:blipFill>
          <a:blip r:embed="rId2">
            <a:alphaModFix amt="35000"/>
            <a:extLst>
              <a:ext uri="{28A0092B-C50C-407E-A947-70E740481C1C}">
                <a14:useLocalDpi xmlns:a14="http://schemas.microsoft.com/office/drawing/2010/main" val="0"/>
              </a:ext>
            </a:extLst>
          </a:blip>
          <a:srcRect l="22189" r="22256"/>
          <a:stretch/>
        </p:blipFill>
        <p:spPr>
          <a:xfrm>
            <a:off x="20" y="10"/>
            <a:ext cx="12191980" cy="6857990"/>
          </a:xfrm>
          <a:prstGeom prst="rect">
            <a:avLst/>
          </a:prstGeom>
        </p:spPr>
      </p:pic>
    </p:spTree>
    <p:extLst>
      <p:ext uri="{BB962C8B-B14F-4D97-AF65-F5344CB8AC3E}">
        <p14:creationId xmlns:p14="http://schemas.microsoft.com/office/powerpoint/2010/main" val="1256656776"/>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6000"/>
                <a:shade val="99000"/>
                <a:satMod val="140000"/>
              </a:schemeClr>
            </a:gs>
            <a:gs pos="65000">
              <a:schemeClr val="bg1">
                <a:tint val="100000"/>
                <a:shade val="80000"/>
                <a:satMod val="130000"/>
              </a:schemeClr>
            </a:gs>
            <a:gs pos="100000">
              <a:schemeClr val="bg1">
                <a:tint val="100000"/>
                <a:shade val="48000"/>
                <a:satMod val="120000"/>
              </a:schemeClr>
            </a:gs>
          </a:gsLst>
          <a:lin ang="16200000" scaled="0"/>
        </a:gradFill>
        <a:effectLst/>
      </p:bgPr>
    </p:bg>
    <p:spTree>
      <p:nvGrpSpPr>
        <p:cNvPr id="1" name="">
          <a:extLst>
            <a:ext uri="{FF2B5EF4-FFF2-40B4-BE49-F238E27FC236}">
              <a16:creationId xmlns:a16="http://schemas.microsoft.com/office/drawing/2014/main" id="{E5B60D5D-29A4-2D62-88D8-EF5E1F68D79D}"/>
            </a:ext>
          </a:extLst>
        </p:cNvPr>
        <p:cNvGrpSpPr/>
        <p:nvPr/>
      </p:nvGrpSpPr>
      <p:grpSpPr>
        <a:xfrm>
          <a:off x="0" y="0"/>
          <a:ext cx="0" cy="0"/>
          <a:chOff x="0" y="0"/>
          <a:chExt cx="0" cy="0"/>
        </a:xfrm>
      </p:grpSpPr>
      <p:sp>
        <p:nvSpPr>
          <p:cNvPr id="27" name="Rectangle 26">
            <a:extLst>
              <a:ext uri="{FF2B5EF4-FFF2-40B4-BE49-F238E27FC236}">
                <a16:creationId xmlns:a16="http://schemas.microsoft.com/office/drawing/2014/main" id="{52BC657F-EC25-08DD-E73B-1DE67D8151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l-GR"/>
          </a:p>
        </p:txBody>
      </p:sp>
      <p:sp>
        <p:nvSpPr>
          <p:cNvPr id="29" name="Rectangle 28">
            <a:extLst>
              <a:ext uri="{FF2B5EF4-FFF2-40B4-BE49-F238E27FC236}">
                <a16:creationId xmlns:a16="http://schemas.microsoft.com/office/drawing/2014/main" id="{87B5905F-4FB7-A1D3-A52A-6EB9E514D2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l-GR"/>
          </a:p>
        </p:txBody>
      </p:sp>
      <p:cxnSp>
        <p:nvCxnSpPr>
          <p:cNvPr id="31" name="Straight Connector 30">
            <a:extLst>
              <a:ext uri="{FF2B5EF4-FFF2-40B4-BE49-F238E27FC236}">
                <a16:creationId xmlns:a16="http://schemas.microsoft.com/office/drawing/2014/main" id="{A95C9178-309A-803D-B30F-16FDA69AC9A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15" name="Εικόνα 14">
            <a:extLst>
              <a:ext uri="{FF2B5EF4-FFF2-40B4-BE49-F238E27FC236}">
                <a16:creationId xmlns:a16="http://schemas.microsoft.com/office/drawing/2014/main" id="{B77DB4EB-2572-3A5C-C3CD-72E4DEB25809}"/>
              </a:ext>
            </a:extLst>
          </p:cNvPr>
          <p:cNvPicPr>
            <a:picLocks noChangeAspect="1"/>
          </p:cNvPicPr>
          <p:nvPr/>
        </p:nvPicPr>
        <p:blipFill>
          <a:blip r:embed="rId2">
            <a:extLst>
              <a:ext uri="{28A0092B-C50C-407E-A947-70E740481C1C}">
                <a14:useLocalDpi xmlns:a14="http://schemas.microsoft.com/office/drawing/2010/main" val="0"/>
              </a:ext>
            </a:extLst>
          </a:blip>
          <a:srcRect t="7752" b="7752"/>
          <a:stretch/>
        </p:blipFill>
        <p:spPr>
          <a:xfrm>
            <a:off x="20" y="10"/>
            <a:ext cx="12191980" cy="6857990"/>
          </a:xfrm>
          <a:prstGeom prst="rect">
            <a:avLst/>
          </a:prstGeom>
        </p:spPr>
      </p:pic>
      <p:sp>
        <p:nvSpPr>
          <p:cNvPr id="2" name="Τίτλος 1">
            <a:extLst>
              <a:ext uri="{FF2B5EF4-FFF2-40B4-BE49-F238E27FC236}">
                <a16:creationId xmlns:a16="http://schemas.microsoft.com/office/drawing/2014/main" id="{A3B963C9-8806-6F47-589F-B76C600DDC93}"/>
              </a:ext>
            </a:extLst>
          </p:cNvPr>
          <p:cNvSpPr>
            <a:spLocks noGrp="1"/>
          </p:cNvSpPr>
          <p:nvPr>
            <p:ph type="title"/>
          </p:nvPr>
        </p:nvSpPr>
        <p:spPr>
          <a:xfrm>
            <a:off x="1207656" y="1996739"/>
            <a:ext cx="9155543" cy="2346659"/>
          </a:xfrm>
        </p:spPr>
        <p:txBody>
          <a:bodyPr vert="horz" lIns="91440" tIns="45720" rIns="91440" bIns="45720" rtlCol="0" anchor="b">
            <a:normAutofit fontScale="90000"/>
          </a:bodyPr>
          <a:lstStyle/>
          <a:p>
            <a:r>
              <a:rPr lang="el-GR" sz="8000" dirty="0"/>
              <a:t>ΑΠΟΤΕΛΕΣΜΑΤΑ-ΕΠΕΞΕΡΓΑΣΙΑ ΔΕΔΟΜΕΝΩΝ(ΣΤΑΣΗ)</a:t>
            </a:r>
            <a:endParaRPr lang="en-US" sz="8000" dirty="0"/>
          </a:p>
        </p:txBody>
      </p:sp>
      <p:cxnSp>
        <p:nvCxnSpPr>
          <p:cNvPr id="33" name="Straight Connector 32">
            <a:extLst>
              <a:ext uri="{FF2B5EF4-FFF2-40B4-BE49-F238E27FC236}">
                <a16:creationId xmlns:a16="http://schemas.microsoft.com/office/drawing/2014/main" id="{769A1503-9FEC-0809-390C-CE533FBE2FC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C9B436CA-823E-D0C4-CFBA-CDBBF942D7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l-GR"/>
          </a:p>
        </p:txBody>
      </p:sp>
      <p:sp>
        <p:nvSpPr>
          <p:cNvPr id="37" name="Rectangle 36">
            <a:extLst>
              <a:ext uri="{FF2B5EF4-FFF2-40B4-BE49-F238E27FC236}">
                <a16:creationId xmlns:a16="http://schemas.microsoft.com/office/drawing/2014/main" id="{C0EF3223-B9E7-E0BD-4D84-5F62A0EFB9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l-GR"/>
          </a:p>
        </p:txBody>
      </p:sp>
    </p:spTree>
    <p:extLst>
      <p:ext uri="{BB962C8B-B14F-4D97-AF65-F5344CB8AC3E}">
        <p14:creationId xmlns:p14="http://schemas.microsoft.com/office/powerpoint/2010/main" val="4243002293"/>
      </p:ext>
    </p:extLst>
  </p:cSld>
  <p:clrMapOvr>
    <a:overrideClrMapping bg1="dk1" tx1="lt1" bg2="dk2" tx2="lt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CA6463A4-91C7-C6C7-CF9B-80EDA2F59833}"/>
              </a:ext>
            </a:extLst>
          </p:cNvPr>
          <p:cNvSpPr>
            <a:spLocks noGrp="1"/>
          </p:cNvSpPr>
          <p:nvPr>
            <p:ph type="title"/>
          </p:nvPr>
        </p:nvSpPr>
        <p:spPr>
          <a:xfrm>
            <a:off x="1687669" y="624110"/>
            <a:ext cx="4137059" cy="1280890"/>
          </a:xfrm>
        </p:spPr>
        <p:txBody>
          <a:bodyPr>
            <a:normAutofit fontScale="90000"/>
          </a:bodyPr>
          <a:lstStyle/>
          <a:p>
            <a:pPr>
              <a:lnSpc>
                <a:spcPct val="90000"/>
              </a:lnSpc>
            </a:pPr>
            <a:r>
              <a:rPr lang="el-GR" sz="2700" dirty="0"/>
              <a:t>ΑΠΟΤΕΛΕΣΜΑΤΑ ΕΠΕΞΕΡΓΑΣΙΑΣ ΔΕΔΟΜΕΝΩΝ(ΣΤΑΣΗ)(1)</a:t>
            </a:r>
          </a:p>
        </p:txBody>
      </p:sp>
      <mc:AlternateContent xmlns:mc="http://schemas.openxmlformats.org/markup-compatibility/2006" xmlns:a14="http://schemas.microsoft.com/office/drawing/2010/main">
        <mc:Choice Requires="a14">
          <p:sp>
            <p:nvSpPr>
              <p:cNvPr id="3" name="Θέση περιεχομένου 2">
                <a:extLst>
                  <a:ext uri="{FF2B5EF4-FFF2-40B4-BE49-F238E27FC236}">
                    <a16:creationId xmlns:a16="http://schemas.microsoft.com/office/drawing/2014/main" id="{21815244-B817-DDF9-E330-1E226C5A8AAA}"/>
                  </a:ext>
                </a:extLst>
              </p:cNvPr>
              <p:cNvSpPr>
                <a:spLocks noGrp="1"/>
              </p:cNvSpPr>
              <p:nvPr>
                <p:ph idx="1"/>
              </p:nvPr>
            </p:nvSpPr>
            <p:spPr>
              <a:xfrm>
                <a:off x="723482" y="1828801"/>
                <a:ext cx="5205046" cy="3537020"/>
              </a:xfrm>
            </p:spPr>
            <p:txBody>
              <a:bodyPr>
                <a:normAutofit/>
              </a:bodyPr>
              <a:lstStyle/>
              <a:p>
                <a:pPr>
                  <a:lnSpc>
                    <a:spcPct val="90000"/>
                  </a:lnSpc>
                </a:pPr>
                <a:r>
                  <a:rPr lang="el-GR" sz="1500" b="1" dirty="0">
                    <a:solidFill>
                      <a:srgbClr val="000000"/>
                    </a:solidFill>
                  </a:rPr>
                  <a:t>Αποτελέσματα επεξεργασίας δεδομένων</a:t>
                </a:r>
                <a:r>
                  <a:rPr lang="en-US" sz="1500" b="1" dirty="0">
                    <a:solidFill>
                      <a:srgbClr val="000000"/>
                    </a:solidFill>
                  </a:rPr>
                  <a:t>:</a:t>
                </a:r>
                <a:endParaRPr lang="el-GR" sz="1500" b="1" dirty="0">
                  <a:solidFill>
                    <a:srgbClr val="000000"/>
                  </a:solidFill>
                </a:endParaRPr>
              </a:p>
              <a:p>
                <a:pPr>
                  <a:lnSpc>
                    <a:spcPct val="90000"/>
                  </a:lnSpc>
                </a:pPr>
                <a:r>
                  <a:rPr lang="el-GR" sz="1500" b="1" dirty="0" err="1">
                    <a:solidFill>
                      <a:srgbClr val="000000"/>
                    </a:solidFill>
                  </a:rPr>
                  <a:t>Χρονοαποστάσεις</a:t>
                </a:r>
                <a:r>
                  <a:rPr lang="en-US" sz="1500" b="1" dirty="0">
                    <a:solidFill>
                      <a:srgbClr val="000000"/>
                    </a:solidFill>
                  </a:rPr>
                  <a:t>:</a:t>
                </a:r>
                <a:r>
                  <a:rPr lang="el-GR" sz="1500" dirty="0">
                    <a:solidFill>
                      <a:srgbClr val="000000"/>
                    </a:solidFill>
                  </a:rPr>
                  <a:t>Η </a:t>
                </a:r>
                <a:r>
                  <a:rPr lang="el-GR" sz="1500" dirty="0" err="1">
                    <a:solidFill>
                      <a:srgbClr val="000000"/>
                    </a:solidFill>
                  </a:rPr>
                  <a:t>χρονοαπόσταση</a:t>
                </a:r>
                <a:r>
                  <a:rPr lang="el-GR" sz="1500" dirty="0">
                    <a:solidFill>
                      <a:srgbClr val="000000"/>
                    </a:solidFill>
                  </a:rPr>
                  <a:t> είναι βασικό μέγεθος για τη συχνότητα δρομολογίων στις αστικές συγκοινωνίες, εκφράζοντας το διάστημα μεταξύ διαδοχικών αφίξεων οχημάτων και αξιολογώντας την πυκνότητα εξυπηρέτησης και υπολογίζεται από τον παρακάτω τύπο</a:t>
                </a:r>
                <a:r>
                  <a:rPr lang="en-US" sz="1500" dirty="0">
                    <a:solidFill>
                      <a:srgbClr val="000000"/>
                    </a:solidFill>
                  </a:rPr>
                  <a:t>:</a:t>
                </a:r>
                <a:endParaRPr lang="el-GR" sz="1500" dirty="0">
                  <a:solidFill>
                    <a:srgbClr val="000000"/>
                  </a:solidFill>
                </a:endParaRPr>
              </a:p>
              <a:p>
                <a:pPr marL="0" indent="0">
                  <a:lnSpc>
                    <a:spcPct val="90000"/>
                  </a:lnSpc>
                  <a:buNone/>
                </a:pPr>
                <a14:m>
                  <m:oMathPara xmlns:m="http://schemas.openxmlformats.org/officeDocument/2006/math">
                    <m:oMathParaPr>
                      <m:jc m:val="centerGroup"/>
                    </m:oMathParaPr>
                    <m:oMath xmlns:m="http://schemas.openxmlformats.org/officeDocument/2006/math">
                      <m:r>
                        <a:rPr lang="el-GR" sz="1200" i="1" kern="100">
                          <a:solidFill>
                            <a:srgbClr val="000000"/>
                          </a:solidFill>
                          <a:effectLst/>
                          <a:latin typeface="Cambria Math" panose="02040503050406030204" pitchFamily="18" charset="0"/>
                          <a:ea typeface="Aptos" panose="020B0004020202020204" pitchFamily="34" charset="0"/>
                        </a:rPr>
                        <m:t>𝛸𝜌𝜊𝜈𝜊𝛼𝜋</m:t>
                      </m:r>
                      <m:r>
                        <m:rPr>
                          <m:sty m:val="p"/>
                        </m:rPr>
                        <a:rPr lang="el-GR" sz="1200" i="1" kern="100">
                          <a:solidFill>
                            <a:srgbClr val="000000"/>
                          </a:solidFill>
                          <a:effectLst/>
                          <a:latin typeface="Cambria Math" panose="02040503050406030204" pitchFamily="18" charset="0"/>
                          <a:ea typeface="Aptos" panose="020B0004020202020204" pitchFamily="34" charset="0"/>
                        </a:rPr>
                        <m:t>ό</m:t>
                      </m:r>
                      <m:r>
                        <a:rPr lang="el-GR" sz="1200" i="1" kern="100">
                          <a:solidFill>
                            <a:srgbClr val="000000"/>
                          </a:solidFill>
                          <a:effectLst/>
                          <a:latin typeface="Cambria Math" panose="02040503050406030204" pitchFamily="18" charset="0"/>
                          <a:ea typeface="Aptos" panose="020B0004020202020204" pitchFamily="34" charset="0"/>
                        </a:rPr>
                        <m:t>𝜎𝜏𝛼𝜎𝜂</m:t>
                      </m:r>
                      <m:r>
                        <a:rPr lang="el-GR" sz="1200" i="1" kern="100">
                          <a:solidFill>
                            <a:srgbClr val="000000"/>
                          </a:solidFill>
                          <a:effectLst/>
                          <a:latin typeface="Cambria Math" panose="02040503050406030204" pitchFamily="18" charset="0"/>
                          <a:ea typeface="Aptos" panose="020B0004020202020204" pitchFamily="34" charset="0"/>
                        </a:rPr>
                        <m:t>=</m:t>
                      </m:r>
                      <m:f>
                        <m:fPr>
                          <m:ctrlPr>
                            <a:rPr lang="el-GR" sz="1200" i="1" kern="100">
                              <a:solidFill>
                                <a:srgbClr val="000000"/>
                              </a:solidFill>
                              <a:effectLst/>
                              <a:latin typeface="Cambria Math" panose="02040503050406030204" pitchFamily="18" charset="0"/>
                              <a:ea typeface="Aptos" panose="020B0004020202020204" pitchFamily="34" charset="0"/>
                            </a:rPr>
                          </m:ctrlPr>
                        </m:fPr>
                        <m:num>
                          <m:r>
                            <a:rPr lang="el-GR" sz="1200" i="1" kern="100">
                              <a:solidFill>
                                <a:srgbClr val="000000"/>
                              </a:solidFill>
                              <a:effectLst/>
                              <a:latin typeface="Cambria Math" panose="02040503050406030204" pitchFamily="18" charset="0"/>
                              <a:ea typeface="Aptos" panose="020B0004020202020204" pitchFamily="34" charset="0"/>
                            </a:rPr>
                            <m:t>60</m:t>
                          </m:r>
                        </m:num>
                        <m:den>
                          <m:r>
                            <a:rPr lang="el-GR" sz="1200" i="1" kern="100">
                              <a:solidFill>
                                <a:srgbClr val="000000"/>
                              </a:solidFill>
                              <a:effectLst/>
                              <a:latin typeface="Cambria Math" panose="02040503050406030204" pitchFamily="18" charset="0"/>
                              <a:ea typeface="Aptos" panose="020B0004020202020204" pitchFamily="34" charset="0"/>
                            </a:rPr>
                            <m:t>𝛢𝜌𝜄𝜃𝜇</m:t>
                          </m:r>
                          <m:r>
                            <m:rPr>
                              <m:sty m:val="p"/>
                            </m:rPr>
                            <a:rPr lang="el-GR" sz="1200" i="1" kern="100">
                              <a:solidFill>
                                <a:srgbClr val="000000"/>
                              </a:solidFill>
                              <a:effectLst/>
                              <a:latin typeface="Cambria Math" panose="02040503050406030204" pitchFamily="18" charset="0"/>
                              <a:ea typeface="Aptos" panose="020B0004020202020204" pitchFamily="34" charset="0"/>
                            </a:rPr>
                            <m:t>ό</m:t>
                          </m:r>
                          <m:r>
                            <a:rPr lang="el-GR" sz="1200" i="1" kern="100">
                              <a:solidFill>
                                <a:srgbClr val="000000"/>
                              </a:solidFill>
                              <a:effectLst/>
                              <a:latin typeface="Cambria Math" panose="02040503050406030204" pitchFamily="18" charset="0"/>
                              <a:ea typeface="Aptos" panose="020B0004020202020204" pitchFamily="34" charset="0"/>
                            </a:rPr>
                            <m:t>𝜍</m:t>
                          </m:r>
                          <m:r>
                            <a:rPr lang="el-GR" sz="1200" i="1" kern="100">
                              <a:solidFill>
                                <a:srgbClr val="000000"/>
                              </a:solidFill>
                              <a:effectLst/>
                              <a:latin typeface="Cambria Math" panose="02040503050406030204" pitchFamily="18" charset="0"/>
                              <a:ea typeface="Aptos" panose="020B0004020202020204" pitchFamily="34" charset="0"/>
                            </a:rPr>
                            <m:t> </m:t>
                          </m:r>
                          <m:r>
                            <a:rPr lang="el-GR" sz="1200" i="1" kern="100">
                              <a:solidFill>
                                <a:srgbClr val="000000"/>
                              </a:solidFill>
                              <a:effectLst/>
                              <a:latin typeface="Cambria Math" panose="02040503050406030204" pitchFamily="18" charset="0"/>
                              <a:ea typeface="Aptos" panose="020B0004020202020204" pitchFamily="34" charset="0"/>
                            </a:rPr>
                            <m:t>𝛼𝜑𝛺𝜉𝜀𝜔𝜈</m:t>
                          </m:r>
                          <m:r>
                            <a:rPr lang="el-GR" sz="1200" i="1" kern="100">
                              <a:solidFill>
                                <a:srgbClr val="000000"/>
                              </a:solidFill>
                              <a:effectLst/>
                              <a:latin typeface="Cambria Math" panose="02040503050406030204" pitchFamily="18" charset="0"/>
                              <a:ea typeface="Aptos" panose="020B0004020202020204" pitchFamily="34" charset="0"/>
                            </a:rPr>
                            <m:t> </m:t>
                          </m:r>
                          <m:r>
                            <a:rPr lang="el-GR" sz="1200" i="1" kern="100">
                              <a:solidFill>
                                <a:srgbClr val="000000"/>
                              </a:solidFill>
                              <a:effectLst/>
                              <a:latin typeface="Cambria Math" panose="02040503050406030204" pitchFamily="18" charset="0"/>
                              <a:ea typeface="Aptos" panose="020B0004020202020204" pitchFamily="34" charset="0"/>
                            </a:rPr>
                            <m:t>𝛾𝜌𝛼𝜇𝜇𝛹𝜍</m:t>
                          </m:r>
                          <m:r>
                            <a:rPr lang="el-GR" sz="1200" i="1" kern="100">
                              <a:solidFill>
                                <a:srgbClr val="000000"/>
                              </a:solidFill>
                              <a:effectLst/>
                              <a:latin typeface="Cambria Math" panose="02040503050406030204" pitchFamily="18" charset="0"/>
                              <a:ea typeface="Aptos" panose="020B0004020202020204" pitchFamily="34" charset="0"/>
                            </a:rPr>
                            <m:t> </m:t>
                          </m:r>
                          <m:r>
                            <a:rPr lang="el-GR" sz="1200" i="1" kern="100">
                              <a:solidFill>
                                <a:srgbClr val="000000"/>
                              </a:solidFill>
                              <a:effectLst/>
                              <a:latin typeface="Cambria Math" panose="02040503050406030204" pitchFamily="18" charset="0"/>
                              <a:ea typeface="Aptos" panose="020B0004020202020204" pitchFamily="34" charset="0"/>
                            </a:rPr>
                            <m:t>𝜎𝜀</m:t>
                          </m:r>
                          <m:r>
                            <a:rPr lang="el-GR" sz="1200" i="1" kern="100">
                              <a:solidFill>
                                <a:srgbClr val="000000"/>
                              </a:solidFill>
                              <a:effectLst/>
                              <a:latin typeface="Cambria Math" panose="02040503050406030204" pitchFamily="18" charset="0"/>
                              <a:ea typeface="Aptos" panose="020B0004020202020204" pitchFamily="34" charset="0"/>
                            </a:rPr>
                            <m:t> </m:t>
                          </m:r>
                          <m:r>
                            <a:rPr lang="el-GR" sz="1200" i="1" kern="100">
                              <a:solidFill>
                                <a:srgbClr val="000000"/>
                              </a:solidFill>
                              <a:effectLst/>
                              <a:latin typeface="Cambria Math" panose="02040503050406030204" pitchFamily="18" charset="0"/>
                              <a:ea typeface="Aptos" panose="020B0004020202020204" pitchFamily="34" charset="0"/>
                            </a:rPr>
                            <m:t>𝜇𝛺𝛼</m:t>
                          </m:r>
                          <m:r>
                            <a:rPr lang="el-GR" sz="1200" i="1" kern="100">
                              <a:solidFill>
                                <a:srgbClr val="000000"/>
                              </a:solidFill>
                              <a:effectLst/>
                              <a:latin typeface="Cambria Math" panose="02040503050406030204" pitchFamily="18" charset="0"/>
                              <a:ea typeface="Aptos" panose="020B0004020202020204" pitchFamily="34" charset="0"/>
                            </a:rPr>
                            <m:t> </m:t>
                          </m:r>
                          <m:r>
                            <m:rPr>
                              <m:sty m:val="p"/>
                            </m:rPr>
                            <a:rPr lang="el-GR" sz="1200" i="1" kern="100">
                              <a:solidFill>
                                <a:srgbClr val="000000"/>
                              </a:solidFill>
                              <a:effectLst/>
                              <a:latin typeface="Cambria Math" panose="02040503050406030204" pitchFamily="18" charset="0"/>
                              <a:ea typeface="Aptos" panose="020B0004020202020204" pitchFamily="34" charset="0"/>
                            </a:rPr>
                            <m:t>ώ</m:t>
                          </m:r>
                          <m:r>
                            <a:rPr lang="el-GR" sz="1200" i="1" kern="100">
                              <a:solidFill>
                                <a:srgbClr val="000000"/>
                              </a:solidFill>
                              <a:effectLst/>
                              <a:latin typeface="Cambria Math" panose="02040503050406030204" pitchFamily="18" charset="0"/>
                              <a:ea typeface="Aptos" panose="020B0004020202020204" pitchFamily="34" charset="0"/>
                            </a:rPr>
                            <m:t>𝜌𝛼</m:t>
                          </m:r>
                          <m:r>
                            <a:rPr lang="el-GR" sz="1200" i="1" kern="100">
                              <a:solidFill>
                                <a:srgbClr val="000000"/>
                              </a:solidFill>
                              <a:effectLst/>
                              <a:latin typeface="Cambria Math" panose="02040503050406030204" pitchFamily="18" charset="0"/>
                              <a:ea typeface="Aptos" panose="020B0004020202020204" pitchFamily="34" charset="0"/>
                            </a:rPr>
                            <m:t> (</m:t>
                          </m:r>
                          <m:r>
                            <a:rPr lang="el-GR" sz="1200" i="1" kern="100">
                              <a:solidFill>
                                <a:srgbClr val="000000"/>
                              </a:solidFill>
                              <a:effectLst/>
                              <a:latin typeface="Cambria Math" panose="02040503050406030204" pitchFamily="18" charset="0"/>
                              <a:ea typeface="Aptos" panose="020B0004020202020204" pitchFamily="34" charset="0"/>
                            </a:rPr>
                            <m:t>𝛴𝜐𝜒𝜈</m:t>
                          </m:r>
                          <m:r>
                            <m:rPr>
                              <m:sty m:val="p"/>
                            </m:rPr>
                            <a:rPr lang="el-GR" sz="1200" i="1" kern="100">
                              <a:solidFill>
                                <a:srgbClr val="000000"/>
                              </a:solidFill>
                              <a:effectLst/>
                              <a:latin typeface="Cambria Math" panose="02040503050406030204" pitchFamily="18" charset="0"/>
                              <a:ea typeface="Aptos" panose="020B0004020202020204" pitchFamily="34" charset="0"/>
                            </a:rPr>
                            <m:t>ό</m:t>
                          </m:r>
                          <m:r>
                            <a:rPr lang="el-GR" sz="1200" i="1" kern="100">
                              <a:solidFill>
                                <a:srgbClr val="000000"/>
                              </a:solidFill>
                              <a:effectLst/>
                              <a:latin typeface="Cambria Math" panose="02040503050406030204" pitchFamily="18" charset="0"/>
                              <a:ea typeface="Aptos" panose="020B0004020202020204" pitchFamily="34" charset="0"/>
                            </a:rPr>
                            <m:t>𝜏𝜂𝜏𝛼</m:t>
                          </m:r>
                          <m:r>
                            <a:rPr lang="el-GR" sz="1200" i="1" kern="100">
                              <a:solidFill>
                                <a:srgbClr val="000000"/>
                              </a:solidFill>
                              <a:effectLst/>
                              <a:latin typeface="Cambria Math" panose="02040503050406030204" pitchFamily="18" charset="0"/>
                              <a:ea typeface="Aptos" panose="020B0004020202020204" pitchFamily="34" charset="0"/>
                            </a:rPr>
                            <m:t>)</m:t>
                          </m:r>
                        </m:den>
                      </m:f>
                    </m:oMath>
                  </m:oMathPara>
                </a14:m>
                <a:endParaRPr lang="el-GR" sz="1200" kern="100" dirty="0">
                  <a:solidFill>
                    <a:srgbClr val="000000"/>
                  </a:solidFill>
                  <a:latin typeface="Times New Roman" panose="02020603050405020304" pitchFamily="18" charset="0"/>
                  <a:ea typeface="Aptos" panose="020B0004020202020204" pitchFamily="34" charset="0"/>
                </a:endParaRPr>
              </a:p>
              <a:p>
                <a:pPr marL="0" indent="0">
                  <a:lnSpc>
                    <a:spcPct val="90000"/>
                  </a:lnSpc>
                  <a:buNone/>
                </a:pPr>
                <a:endParaRPr lang="el-GR" sz="1200" kern="100" dirty="0">
                  <a:solidFill>
                    <a:srgbClr val="000000"/>
                  </a:solidFill>
                  <a:effectLst/>
                  <a:latin typeface="Times New Roman" panose="02020603050405020304" pitchFamily="18" charset="0"/>
                  <a:ea typeface="Aptos" panose="020B0004020202020204" pitchFamily="34" charset="0"/>
                </a:endParaRPr>
              </a:p>
              <a:p>
                <a:pPr marL="0" indent="0">
                  <a:lnSpc>
                    <a:spcPct val="90000"/>
                  </a:lnSpc>
                  <a:buNone/>
                </a:pPr>
                <a:r>
                  <a:rPr lang="el-GR" sz="1300" dirty="0">
                    <a:solidFill>
                      <a:srgbClr val="000000"/>
                    </a:solidFill>
                  </a:rPr>
                  <a:t>Οι γραμμές 4 και 1 είχαν τη μικρότερη </a:t>
                </a:r>
                <a:r>
                  <a:rPr lang="el-GR" sz="1300" dirty="0" err="1">
                    <a:solidFill>
                      <a:srgbClr val="000000"/>
                    </a:solidFill>
                  </a:rPr>
                  <a:t>χρονοαπόσταση</a:t>
                </a:r>
                <a:r>
                  <a:rPr lang="el-GR" sz="1300" dirty="0">
                    <a:solidFill>
                      <a:srgbClr val="000000"/>
                    </a:solidFill>
                  </a:rPr>
                  <a:t>, με δρομολόγια κάθε 13 και 11,7 λεπτά, ενώ οι γραμμές 7 και 49 εκτέλεσαν μόνο ένα δρομολόγιο στο δίωρο. Τα αποτελέσματα φαίνονται στο διάγραμμα.</a:t>
                </a:r>
                <a:endParaRPr lang="el-GR" sz="1300" b="1" dirty="0">
                  <a:solidFill>
                    <a:srgbClr val="000000"/>
                  </a:solidFill>
                </a:endParaRPr>
              </a:p>
              <a:p>
                <a:pPr marL="0" indent="0">
                  <a:lnSpc>
                    <a:spcPct val="90000"/>
                  </a:lnSpc>
                  <a:buNone/>
                </a:pPr>
                <a:endParaRPr lang="el-GR" sz="1200" kern="100" dirty="0">
                  <a:solidFill>
                    <a:srgbClr val="000000"/>
                  </a:solidFill>
                  <a:latin typeface="Times New Roman" panose="02020603050405020304" pitchFamily="18" charset="0"/>
                  <a:ea typeface="Aptos" panose="020B0004020202020204" pitchFamily="34" charset="0"/>
                </a:endParaRPr>
              </a:p>
              <a:p>
                <a:pPr marL="0" indent="0">
                  <a:lnSpc>
                    <a:spcPct val="90000"/>
                  </a:lnSpc>
                  <a:buNone/>
                </a:pPr>
                <a:endParaRPr lang="el-GR" sz="1200" kern="100" dirty="0">
                  <a:solidFill>
                    <a:srgbClr val="000000"/>
                  </a:solidFill>
                  <a:effectLst/>
                  <a:latin typeface="Times New Roman" panose="02020603050405020304" pitchFamily="18" charset="0"/>
                  <a:ea typeface="Aptos" panose="020B0004020202020204" pitchFamily="34" charset="0"/>
                </a:endParaRPr>
              </a:p>
              <a:p>
                <a:pPr marL="0" indent="0">
                  <a:lnSpc>
                    <a:spcPct val="90000"/>
                  </a:lnSpc>
                  <a:buNone/>
                </a:pPr>
                <a:endParaRPr lang="el-GR" sz="1200" b="1" dirty="0">
                  <a:solidFill>
                    <a:srgbClr val="000000"/>
                  </a:solidFill>
                </a:endParaRPr>
              </a:p>
            </p:txBody>
          </p:sp>
        </mc:Choice>
        <mc:Fallback xmlns="">
          <p:sp>
            <p:nvSpPr>
              <p:cNvPr id="3" name="Θέση περιεχομένου 2">
                <a:extLst>
                  <a:ext uri="{FF2B5EF4-FFF2-40B4-BE49-F238E27FC236}">
                    <a16:creationId xmlns:a16="http://schemas.microsoft.com/office/drawing/2014/main" id="{21815244-B817-DDF9-E330-1E226C5A8AAA}"/>
                  </a:ext>
                </a:extLst>
              </p:cNvPr>
              <p:cNvSpPr>
                <a:spLocks noGrp="1" noRot="1" noChangeAspect="1" noMove="1" noResize="1" noEditPoints="1" noAdjustHandles="1" noChangeArrowheads="1" noChangeShapeType="1" noTextEdit="1"/>
              </p:cNvSpPr>
              <p:nvPr>
                <p:ph idx="1"/>
              </p:nvPr>
            </p:nvSpPr>
            <p:spPr>
              <a:xfrm>
                <a:off x="723482" y="1828801"/>
                <a:ext cx="5205046" cy="3537020"/>
              </a:xfrm>
              <a:blipFill>
                <a:blip r:embed="rId2"/>
                <a:stretch>
                  <a:fillRect l="-468" t="-862" r="-468"/>
                </a:stretch>
              </a:blipFill>
            </p:spPr>
            <p:txBody>
              <a:bodyPr/>
              <a:lstStyle/>
              <a:p>
                <a:r>
                  <a:rPr lang="el-GR">
                    <a:noFill/>
                  </a:rPr>
                  <a:t> </a:t>
                </a:r>
              </a:p>
            </p:txBody>
          </p:sp>
        </mc:Fallback>
      </mc:AlternateContent>
      <p:pic>
        <p:nvPicPr>
          <p:cNvPr id="5" name="Εικόνα 4" descr="Εικόνα που περιέχει κείμενο, στιγμιότυπο οθόνης, διάγραμμα, γράφημα&#10;&#10;Περιγραφή που δημιουργήθηκε αυτόματα">
            <a:extLst>
              <a:ext uri="{FF2B5EF4-FFF2-40B4-BE49-F238E27FC236}">
                <a16:creationId xmlns:a16="http://schemas.microsoft.com/office/drawing/2014/main" id="{390BFFE7-7BF4-F9FC-01F1-DF211434582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auto">
          <a:xfrm>
            <a:off x="6091916" y="1735709"/>
            <a:ext cx="5755091" cy="3777622"/>
          </a:xfrm>
          <a:prstGeom prst="rect">
            <a:avLst/>
          </a:prstGeom>
          <a:noFill/>
        </p:spPr>
      </p:pic>
    </p:spTree>
    <p:extLst>
      <p:ext uri="{BB962C8B-B14F-4D97-AF65-F5344CB8AC3E}">
        <p14:creationId xmlns:p14="http://schemas.microsoft.com/office/powerpoint/2010/main" val="8094292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52698E9A-90DA-47D5-2EA2-662F266B8AAA}"/>
              </a:ext>
            </a:extLst>
          </p:cNvPr>
          <p:cNvSpPr>
            <a:spLocks noGrp="1"/>
          </p:cNvSpPr>
          <p:nvPr>
            <p:ph type="title"/>
          </p:nvPr>
        </p:nvSpPr>
        <p:spPr>
          <a:xfrm>
            <a:off x="1687669" y="624110"/>
            <a:ext cx="4137059" cy="1280890"/>
          </a:xfrm>
        </p:spPr>
        <p:txBody>
          <a:bodyPr>
            <a:normAutofit fontScale="90000"/>
          </a:bodyPr>
          <a:lstStyle/>
          <a:p>
            <a:pPr>
              <a:lnSpc>
                <a:spcPct val="90000"/>
              </a:lnSpc>
            </a:pPr>
            <a:r>
              <a:rPr lang="el-GR" sz="2700" dirty="0"/>
              <a:t>ΑΠΟΤΕΛΕΣΜΑΤΑ ΕΠΕΞΕΡΓΑΣΙΑΣ ΔΕΔΟΜΕΝΩΝ(ΣΤΑΣΗ)(2)</a:t>
            </a:r>
          </a:p>
        </p:txBody>
      </p:sp>
      <p:sp>
        <p:nvSpPr>
          <p:cNvPr id="3" name="Θέση περιεχομένου 2">
            <a:extLst>
              <a:ext uri="{FF2B5EF4-FFF2-40B4-BE49-F238E27FC236}">
                <a16:creationId xmlns:a16="http://schemas.microsoft.com/office/drawing/2014/main" id="{5F5B1ADF-9FB6-A437-D995-DBBDA7D59E1B}"/>
              </a:ext>
            </a:extLst>
          </p:cNvPr>
          <p:cNvSpPr>
            <a:spLocks noGrp="1"/>
          </p:cNvSpPr>
          <p:nvPr>
            <p:ph idx="1"/>
          </p:nvPr>
        </p:nvSpPr>
        <p:spPr>
          <a:xfrm>
            <a:off x="1251877" y="2103455"/>
            <a:ext cx="4137059" cy="3473380"/>
          </a:xfrm>
        </p:spPr>
        <p:txBody>
          <a:bodyPr>
            <a:normAutofit/>
          </a:bodyPr>
          <a:lstStyle/>
          <a:p>
            <a:r>
              <a:rPr lang="el-GR" sz="1600" b="1" dirty="0">
                <a:solidFill>
                  <a:srgbClr val="000000"/>
                </a:solidFill>
              </a:rPr>
              <a:t>Συχνότητα</a:t>
            </a:r>
            <a:r>
              <a:rPr lang="en-US" sz="1600" b="1" dirty="0">
                <a:solidFill>
                  <a:srgbClr val="000000"/>
                </a:solidFill>
              </a:rPr>
              <a:t>:</a:t>
            </a:r>
            <a:r>
              <a:rPr lang="el-GR" sz="1600" b="1" dirty="0">
                <a:solidFill>
                  <a:srgbClr val="000000"/>
                </a:solidFill>
              </a:rPr>
              <a:t> </a:t>
            </a:r>
          </a:p>
          <a:p>
            <a:r>
              <a:rPr lang="el-GR" sz="1600" dirty="0">
                <a:solidFill>
                  <a:srgbClr val="000000"/>
                </a:solidFill>
              </a:rPr>
              <a:t>Η συχνότητα δρομολογίων αποτελεί σημαντικό δείκτη για την αξιολόγηση των αστικών συγκοινωνιών, καθώς δείχνει τον αριθμό οχημάτων που διέρχονται από μια στάση ανά ώρα. Είναι αντίστροφα σχετιζόμενη με τη </a:t>
            </a:r>
            <a:r>
              <a:rPr lang="el-GR" sz="1600" dirty="0" err="1">
                <a:solidFill>
                  <a:srgbClr val="000000"/>
                </a:solidFill>
              </a:rPr>
              <a:t>χρονοαπόσταση</a:t>
            </a:r>
            <a:r>
              <a:rPr lang="el-GR" sz="1600" dirty="0">
                <a:solidFill>
                  <a:srgbClr val="000000"/>
                </a:solidFill>
              </a:rPr>
              <a:t> και αποτυπώνει την πυκνότητα εξυπηρέτησης μιας γραμμής. Οι υψηλότερες τιμές παρατηρήθηκαν στη γραμμή 1 (5,12 οχήματα/ώρα) και στη γραμμή 4 (4,61 οχήματα/ώρα).</a:t>
            </a:r>
            <a:endParaRPr lang="el-GR" sz="1600" b="1" dirty="0">
              <a:solidFill>
                <a:srgbClr val="000000"/>
              </a:solidFill>
            </a:endParaRPr>
          </a:p>
        </p:txBody>
      </p:sp>
      <p:pic>
        <p:nvPicPr>
          <p:cNvPr id="4" name="Εικόνα 3" descr="Εικόνα που περιέχει κείμενο, στιγμιότυπο οθόνης, ορθογώνιο παραλληλόγραμμο, διάγραμμα&#10;&#10;Περιγραφή που δημιουργήθηκε αυτόματα">
            <a:extLst>
              <a:ext uri="{FF2B5EF4-FFF2-40B4-BE49-F238E27FC236}">
                <a16:creationId xmlns:a16="http://schemas.microsoft.com/office/drawing/2014/main" id="{006B7939-BCCC-E7A9-9231-6E3F6B7A712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auto">
          <a:xfrm>
            <a:off x="5814567" y="1467059"/>
            <a:ext cx="6188712" cy="4501662"/>
          </a:xfrm>
          <a:prstGeom prst="rect">
            <a:avLst/>
          </a:prstGeom>
          <a:noFill/>
        </p:spPr>
      </p:pic>
    </p:spTree>
    <p:extLst>
      <p:ext uri="{BB962C8B-B14F-4D97-AF65-F5344CB8AC3E}">
        <p14:creationId xmlns:p14="http://schemas.microsoft.com/office/powerpoint/2010/main" val="7434174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48CFCB51-A730-BE2C-6439-439C44325045}"/>
              </a:ext>
            </a:extLst>
          </p:cNvPr>
          <p:cNvSpPr>
            <a:spLocks noGrp="1"/>
          </p:cNvSpPr>
          <p:nvPr>
            <p:ph type="title"/>
          </p:nvPr>
        </p:nvSpPr>
        <p:spPr>
          <a:xfrm>
            <a:off x="1687669" y="624110"/>
            <a:ext cx="4137059" cy="1280890"/>
          </a:xfrm>
        </p:spPr>
        <p:txBody>
          <a:bodyPr>
            <a:normAutofit fontScale="90000"/>
          </a:bodyPr>
          <a:lstStyle/>
          <a:p>
            <a:pPr>
              <a:lnSpc>
                <a:spcPct val="90000"/>
              </a:lnSpc>
            </a:pPr>
            <a:r>
              <a:rPr lang="el-GR" sz="2700" dirty="0"/>
              <a:t>ΑΠΟΤΕΛΕΣΜΑΤΑ ΕΠΕΞΕΡΓΑΣΙΑΣ ΔΕΔΟΜΕΝΩΝ(ΣΤΑΣΗ)(3)</a:t>
            </a:r>
          </a:p>
        </p:txBody>
      </p:sp>
      <p:sp>
        <p:nvSpPr>
          <p:cNvPr id="3" name="Θέση περιεχομένου 2">
            <a:extLst>
              <a:ext uri="{FF2B5EF4-FFF2-40B4-BE49-F238E27FC236}">
                <a16:creationId xmlns:a16="http://schemas.microsoft.com/office/drawing/2014/main" id="{70732DB7-CF4A-0AEC-AB23-673BFC02A67D}"/>
              </a:ext>
            </a:extLst>
          </p:cNvPr>
          <p:cNvSpPr>
            <a:spLocks noGrp="1"/>
          </p:cNvSpPr>
          <p:nvPr>
            <p:ph idx="1"/>
          </p:nvPr>
        </p:nvSpPr>
        <p:spPr>
          <a:xfrm>
            <a:off x="914399" y="2043164"/>
            <a:ext cx="4783015" cy="3624105"/>
          </a:xfrm>
        </p:spPr>
        <p:txBody>
          <a:bodyPr>
            <a:noAutofit/>
          </a:bodyPr>
          <a:lstStyle/>
          <a:p>
            <a:pPr>
              <a:lnSpc>
                <a:spcPct val="90000"/>
              </a:lnSpc>
            </a:pPr>
            <a:r>
              <a:rPr lang="el-GR" sz="1400" b="1" dirty="0">
                <a:solidFill>
                  <a:srgbClr val="000000"/>
                </a:solidFill>
              </a:rPr>
              <a:t>Επιβιβάσεις/Αποβιβάσεις(1)</a:t>
            </a:r>
            <a:r>
              <a:rPr lang="en-US" sz="1400" b="1" dirty="0">
                <a:solidFill>
                  <a:srgbClr val="000000"/>
                </a:solidFill>
              </a:rPr>
              <a:t>:</a:t>
            </a:r>
            <a:endParaRPr lang="el-GR" sz="1400" b="1" dirty="0">
              <a:solidFill>
                <a:srgbClr val="000000"/>
              </a:solidFill>
            </a:endParaRPr>
          </a:p>
          <a:p>
            <a:pPr>
              <a:lnSpc>
                <a:spcPct val="90000"/>
              </a:lnSpc>
            </a:pPr>
            <a:r>
              <a:rPr lang="el-GR" sz="1400" dirty="0">
                <a:solidFill>
                  <a:srgbClr val="000000"/>
                </a:solidFill>
              </a:rPr>
              <a:t>Η ανάλυση των επιβιβάσεων και αποβιβάσεων είναι κρίσιμη για την αξιολόγηση της αποδοτικότητας μιας γραμμής, καθώς παρέχει σημαντικές πληροφορίες για τη χρήση της από το επιβατικό κοινό, συμβάλλοντας στη βελτίωση της εξυπηρέτησης και της διαχείρισης του στόλου. Ο μέσος όρος επιβιβάσεων</a:t>
            </a:r>
            <a:r>
              <a:rPr lang="en-US" sz="1400" dirty="0">
                <a:solidFill>
                  <a:srgbClr val="000000"/>
                </a:solidFill>
              </a:rPr>
              <a:t>(</a:t>
            </a:r>
            <a:r>
              <a:rPr lang="el-GR" sz="1400" dirty="0" err="1">
                <a:solidFill>
                  <a:srgbClr val="000000"/>
                </a:solidFill>
              </a:rPr>
              <a:t>μπλέ</a:t>
            </a:r>
            <a:r>
              <a:rPr lang="el-GR" sz="1400" dirty="0">
                <a:solidFill>
                  <a:srgbClr val="000000"/>
                </a:solidFill>
              </a:rPr>
              <a:t>) ήταν 0,88 επιβάτες, ενώ για τις αποβιβάσεις(κόκκινο) ήταν 1,46 επιβάτες. Η μελέτη των δεδομένων για κάθε γραμμή στο δίωρο καταμέτρησης αποκαλύπτει ενδιαφέροντα μοτίβα χρήσης, με σημαντικές διαφορές στους συνολικούς αριθμούς και τους μέσους όρους επιβιβάσεων και αποβιβάσεων ανά γραμμή, υποδεικνύοντας διαφορετικούς ρόλους στην εξυπηρέτηση του επιβατικού κοινού.</a:t>
            </a:r>
            <a:endParaRPr lang="el-GR" sz="1400" b="1" dirty="0">
              <a:solidFill>
                <a:srgbClr val="000000"/>
              </a:solidFill>
            </a:endParaRPr>
          </a:p>
        </p:txBody>
      </p:sp>
      <p:pic>
        <p:nvPicPr>
          <p:cNvPr id="4" name="Εικόνα 3" descr="Εικόνα που περιέχει κείμενο, στιγμιότυπο οθόνης, διάγραμμα, ορθογώνιο παραλληλόγραμμο&#10;&#10;Περιγραφή που δημιουργήθηκε αυτόματα">
            <a:extLst>
              <a:ext uri="{FF2B5EF4-FFF2-40B4-BE49-F238E27FC236}">
                <a16:creationId xmlns:a16="http://schemas.microsoft.com/office/drawing/2014/main" id="{1887418B-8C3C-BB14-0525-D4E0F3E05D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5823963" y="1376624"/>
            <a:ext cx="6203439" cy="4381081"/>
          </a:xfrm>
          <a:prstGeom prst="rect">
            <a:avLst/>
          </a:prstGeom>
          <a:noFill/>
        </p:spPr>
      </p:pic>
    </p:spTree>
    <p:extLst>
      <p:ext uri="{BB962C8B-B14F-4D97-AF65-F5344CB8AC3E}">
        <p14:creationId xmlns:p14="http://schemas.microsoft.com/office/powerpoint/2010/main" val="29067354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D7B106C7-2F6E-873A-AE74-6D5DEB11CD55}"/>
              </a:ext>
            </a:extLst>
          </p:cNvPr>
          <p:cNvSpPr>
            <a:spLocks noGrp="1"/>
          </p:cNvSpPr>
          <p:nvPr>
            <p:ph type="title"/>
          </p:nvPr>
        </p:nvSpPr>
        <p:spPr>
          <a:xfrm>
            <a:off x="1687669" y="624110"/>
            <a:ext cx="4137059" cy="1280890"/>
          </a:xfrm>
        </p:spPr>
        <p:txBody>
          <a:bodyPr>
            <a:normAutofit fontScale="90000"/>
          </a:bodyPr>
          <a:lstStyle/>
          <a:p>
            <a:pPr>
              <a:lnSpc>
                <a:spcPct val="90000"/>
              </a:lnSpc>
            </a:pPr>
            <a:r>
              <a:rPr lang="el-GR" sz="2700" dirty="0"/>
              <a:t>ΑΠΟΤΕΛΕΣΜΑΤΑ ΕΠΕΞΕΡΓΑΣΙΑΣ ΔΕΔΟΜΕΝΩΝ(ΣΤΑΣΗ)(4)</a:t>
            </a:r>
          </a:p>
        </p:txBody>
      </p:sp>
      <p:sp>
        <p:nvSpPr>
          <p:cNvPr id="3" name="Θέση περιεχομένου 2">
            <a:extLst>
              <a:ext uri="{FF2B5EF4-FFF2-40B4-BE49-F238E27FC236}">
                <a16:creationId xmlns:a16="http://schemas.microsoft.com/office/drawing/2014/main" id="{F98D22F9-2099-FA73-DACC-2617F2CDAEE6}"/>
              </a:ext>
            </a:extLst>
          </p:cNvPr>
          <p:cNvSpPr>
            <a:spLocks noGrp="1"/>
          </p:cNvSpPr>
          <p:nvPr>
            <p:ph idx="1"/>
          </p:nvPr>
        </p:nvSpPr>
        <p:spPr>
          <a:xfrm>
            <a:off x="1241828" y="1899843"/>
            <a:ext cx="4244572" cy="3847814"/>
          </a:xfrm>
        </p:spPr>
        <p:txBody>
          <a:bodyPr>
            <a:normAutofit/>
          </a:bodyPr>
          <a:lstStyle/>
          <a:p>
            <a:pPr>
              <a:lnSpc>
                <a:spcPct val="90000"/>
              </a:lnSpc>
            </a:pPr>
            <a:r>
              <a:rPr lang="el-GR" sz="1500" b="1" dirty="0">
                <a:solidFill>
                  <a:srgbClr val="000000"/>
                </a:solidFill>
              </a:rPr>
              <a:t>Επιβιβάσεις/Αποβιβάσεις(2)</a:t>
            </a:r>
            <a:r>
              <a:rPr lang="en-US" sz="1500" b="1" dirty="0">
                <a:solidFill>
                  <a:srgbClr val="000000"/>
                </a:solidFill>
              </a:rPr>
              <a:t>:</a:t>
            </a:r>
          </a:p>
          <a:p>
            <a:pPr>
              <a:lnSpc>
                <a:spcPct val="90000"/>
              </a:lnSpc>
            </a:pPr>
            <a:r>
              <a:rPr lang="el-GR" sz="1500" dirty="0">
                <a:solidFill>
                  <a:srgbClr val="000000"/>
                </a:solidFill>
              </a:rPr>
              <a:t>Η γραμμή 4 κατέγραψε τον μεγαλύτερο αριθμό επιβιβάσεων, με συνολικά 14 επιβάτες και μέσο όρο 1,55 επιβιβάσεις ανά δρομολόγιο. Αντίθετα, η γραμμή 5 είχε τον υψηλότερο αριθμό αποβιβάσεων, με συνολικά 23 επιβάτες και μέσο όρο 3,83 αποβιβάσεις ανά δρομολόγιο. Αυτό δείχνει ότι η γραμμή 5 εξυπηρετεί κυρίως επιβάτες από περιοχές όπως </a:t>
            </a:r>
            <a:r>
              <a:rPr lang="el-GR" sz="1500" dirty="0" err="1">
                <a:solidFill>
                  <a:srgbClr val="000000"/>
                </a:solidFill>
              </a:rPr>
              <a:t>Λεχώνια</a:t>
            </a:r>
            <a:r>
              <a:rPr lang="el-GR" sz="1500" dirty="0">
                <a:solidFill>
                  <a:srgbClr val="000000"/>
                </a:solidFill>
              </a:rPr>
              <a:t> και </a:t>
            </a:r>
            <a:r>
              <a:rPr lang="el-GR" sz="1500" dirty="0" err="1">
                <a:solidFill>
                  <a:srgbClr val="000000"/>
                </a:solidFill>
              </a:rPr>
              <a:t>Αγριά</a:t>
            </a:r>
            <a:r>
              <a:rPr lang="el-GR" sz="1500" dirty="0">
                <a:solidFill>
                  <a:srgbClr val="000000"/>
                </a:solidFill>
              </a:rPr>
              <a:t>, με προορισμό το κέντρο του Βόλου. Τα συνολικά δεδομένα για κάθε γραμμή, όπως φαίνονται στα δίπλα διαγράμματα, αναδεικνύουν τις διαφορές στη χρήση των γραμμών.</a:t>
            </a:r>
            <a:endParaRPr lang="el-GR" sz="1500" b="1" dirty="0">
              <a:solidFill>
                <a:srgbClr val="000000"/>
              </a:solidFill>
            </a:endParaRPr>
          </a:p>
          <a:p>
            <a:pPr>
              <a:lnSpc>
                <a:spcPct val="90000"/>
              </a:lnSpc>
            </a:pPr>
            <a:endParaRPr lang="el-GR" sz="1500" dirty="0">
              <a:solidFill>
                <a:srgbClr val="000000"/>
              </a:solidFill>
            </a:endParaRPr>
          </a:p>
        </p:txBody>
      </p:sp>
      <p:pic>
        <p:nvPicPr>
          <p:cNvPr id="4" name="Εικόνα 3" descr="Εικόνα που περιέχει κείμενο, στιγμιότυπο οθόνης, διάγραμμα, ορθογώνιο παραλληλόγραμμο&#10;&#10;Περιγραφή που δημιουργήθηκε αυτόματα">
            <a:extLst>
              <a:ext uri="{FF2B5EF4-FFF2-40B4-BE49-F238E27FC236}">
                <a16:creationId xmlns:a16="http://schemas.microsoft.com/office/drawing/2014/main" id="{44407117-EC6E-4C20-2622-5AB812C56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6367274" y="419840"/>
            <a:ext cx="5366098" cy="2960007"/>
          </a:xfrm>
          <a:prstGeom prst="rect">
            <a:avLst/>
          </a:prstGeom>
          <a:noFill/>
        </p:spPr>
      </p:pic>
      <p:pic>
        <p:nvPicPr>
          <p:cNvPr id="5" name="Εικόνα 4" descr="Εικόνα που περιέχει κείμενο, στιγμιότυπο οθόνης, διάγραμμα, ορθογώνιο παραλληλόγραμμο&#10;&#10;Περιγραφή που δημιουργήθηκε αυτόματα">
            <a:extLst>
              <a:ext uri="{FF2B5EF4-FFF2-40B4-BE49-F238E27FC236}">
                <a16:creationId xmlns:a16="http://schemas.microsoft.com/office/drawing/2014/main" id="{637FFCFA-A119-2020-6508-BD1C13B7BF9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367274" y="3478154"/>
            <a:ext cx="5366098" cy="3018013"/>
          </a:xfrm>
          <a:prstGeom prst="rect">
            <a:avLst/>
          </a:prstGeom>
          <a:noFill/>
          <a:ln>
            <a:no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700460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A5681DEC-7F33-A391-BE82-572C9F15EB3D}"/>
              </a:ext>
            </a:extLst>
          </p:cNvPr>
          <p:cNvSpPr>
            <a:spLocks noGrp="1"/>
          </p:cNvSpPr>
          <p:nvPr>
            <p:ph type="title"/>
          </p:nvPr>
        </p:nvSpPr>
        <p:spPr>
          <a:xfrm>
            <a:off x="1779638" y="560438"/>
            <a:ext cx="9940413" cy="1072419"/>
          </a:xfrm>
        </p:spPr>
        <p:txBody>
          <a:bodyPr>
            <a:normAutofit fontScale="90000"/>
          </a:bodyPr>
          <a:lstStyle/>
          <a:p>
            <a:r>
              <a:rPr lang="el-GR" sz="3600" dirty="0"/>
              <a:t>ΑΠΟΤΕΛΕΣΜΑΤΑ ΕΠΕΞΕΡΓΑΣΙΑΣ ΔΕΔΟΜΕΝΩΝ(ΣΤΑΣΗ)(5)</a:t>
            </a:r>
            <a:endParaRPr lang="el-GR" dirty="0"/>
          </a:p>
        </p:txBody>
      </p:sp>
      <p:sp>
        <p:nvSpPr>
          <p:cNvPr id="3" name="Θέση περιεχομένου 2">
            <a:extLst>
              <a:ext uri="{FF2B5EF4-FFF2-40B4-BE49-F238E27FC236}">
                <a16:creationId xmlns:a16="http://schemas.microsoft.com/office/drawing/2014/main" id="{C8132DA1-F5A7-DE07-B758-C03540416449}"/>
              </a:ext>
            </a:extLst>
          </p:cNvPr>
          <p:cNvSpPr>
            <a:spLocks noGrp="1"/>
          </p:cNvSpPr>
          <p:nvPr>
            <p:ph idx="1"/>
          </p:nvPr>
        </p:nvSpPr>
        <p:spPr>
          <a:xfrm>
            <a:off x="2470262" y="2133600"/>
            <a:ext cx="8232863" cy="3091543"/>
          </a:xfrm>
        </p:spPr>
        <p:txBody>
          <a:bodyPr/>
          <a:lstStyle/>
          <a:p>
            <a:r>
              <a:rPr lang="el-GR" sz="1800" b="1" dirty="0">
                <a:solidFill>
                  <a:srgbClr val="000000"/>
                </a:solidFill>
              </a:rPr>
              <a:t>Επιβιβάσεις/Αποβιβάσεις(3)</a:t>
            </a:r>
            <a:r>
              <a:rPr lang="en-US" sz="1800" b="1" dirty="0">
                <a:solidFill>
                  <a:srgbClr val="000000"/>
                </a:solidFill>
              </a:rPr>
              <a:t>:</a:t>
            </a:r>
            <a:endParaRPr lang="el-GR" sz="1800" b="1" dirty="0">
              <a:solidFill>
                <a:srgbClr val="000000"/>
              </a:solidFill>
            </a:endParaRPr>
          </a:p>
          <a:p>
            <a:r>
              <a:rPr lang="el-GR" dirty="0"/>
              <a:t>Για την κατανόηση των δεδομένων, ο αριθμός επιβιβάσεων και αποβιβάσεων ανά λεπτό κατά τη δίωρη καταμέτρηση αποτυπώθηκε με ιστογράμματα και διαγράμματα διασποράς, όπως φαίνονται στην επόμενη διαφάνεια. Τα ιστογράμματα δείχνουν την κατανομή, αναδεικνύοντας ώρες αιχμής, ενώ τα διαγράμματα διασποράς παρουσιάζουν τη σχέση μεταξύ επιβιβάσεων και αποβιβάσεων. Σημειώνεται ότι το διάστημα 9:00 – 9:30 παρατηρήθηκε σημαντική αύξηση και στις δύο περιπτώσεις.</a:t>
            </a:r>
            <a:endParaRPr lang="en-US" sz="1800" b="1" dirty="0">
              <a:solidFill>
                <a:srgbClr val="000000"/>
              </a:solidFill>
            </a:endParaRPr>
          </a:p>
          <a:p>
            <a:endParaRPr lang="el-GR" dirty="0"/>
          </a:p>
        </p:txBody>
      </p:sp>
    </p:spTree>
    <p:extLst>
      <p:ext uri="{BB962C8B-B14F-4D97-AF65-F5344CB8AC3E}">
        <p14:creationId xmlns:p14="http://schemas.microsoft.com/office/powerpoint/2010/main" val="2640753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929687A1-2A45-E48A-F2B5-891D3D30E9D5}"/>
              </a:ext>
            </a:extLst>
          </p:cNvPr>
          <p:cNvSpPr>
            <a:spLocks noGrp="1"/>
          </p:cNvSpPr>
          <p:nvPr>
            <p:ph type="title"/>
          </p:nvPr>
        </p:nvSpPr>
        <p:spPr>
          <a:xfrm>
            <a:off x="2302964" y="256219"/>
            <a:ext cx="8911687" cy="1080967"/>
          </a:xfrm>
        </p:spPr>
        <p:txBody>
          <a:bodyPr>
            <a:normAutofit fontScale="90000"/>
          </a:bodyPr>
          <a:lstStyle/>
          <a:p>
            <a:r>
              <a:rPr lang="el-GR" sz="3600" dirty="0"/>
              <a:t>ΑΠΟΤΕΛΕΣΜΑΤΑ ΕΠΕΞΕΡΓΑΣΙΑΣ ΔΕΔΟΜΕΝΩΝ(ΣΤΑΣΗ)(6)</a:t>
            </a:r>
            <a:endParaRPr lang="el-GR" dirty="0"/>
          </a:p>
        </p:txBody>
      </p:sp>
      <p:pic>
        <p:nvPicPr>
          <p:cNvPr id="4" name="Θέση περιεχομένου 3" descr="Εικόνα που περιέχει κείμενο, διάγραμμα, γράφημα, στιγμιότυπο οθόνης&#10;&#10;Περιγραφή που δημιουργήθηκε αυτόματα">
            <a:extLst>
              <a:ext uri="{FF2B5EF4-FFF2-40B4-BE49-F238E27FC236}">
                <a16:creationId xmlns:a16="http://schemas.microsoft.com/office/drawing/2014/main" id="{EC0A8ABC-4C49-1077-993A-DD3839543CDE}"/>
              </a:ext>
            </a:extLst>
          </p:cNvPr>
          <p:cNvPicPr>
            <a:picLocks noGrp="1" noChangeAspect="1"/>
          </p:cNvPicPr>
          <p:nvPr>
            <p:ph idx="1"/>
          </p:nvPr>
        </p:nvPicPr>
        <p:blipFill>
          <a:blip r:embed="rId2" cstate="email">
            <a:extLst>
              <a:ext uri="{28A0092B-C50C-407E-A947-70E740481C1C}">
                <a14:useLocalDpi xmlns:a14="http://schemas.microsoft.com/office/drawing/2010/main"/>
              </a:ext>
            </a:extLst>
          </a:blip>
          <a:srcRect/>
          <a:stretch>
            <a:fillRect/>
          </a:stretch>
        </p:blipFill>
        <p:spPr bwMode="auto">
          <a:xfrm>
            <a:off x="1471753" y="1482859"/>
            <a:ext cx="4265856" cy="2391702"/>
          </a:xfrm>
          <a:prstGeom prst="rect">
            <a:avLst/>
          </a:prstGeom>
          <a:noFill/>
          <a:ln>
            <a:noFill/>
          </a:ln>
          <a:effectLst>
            <a:outerShdw blurRad="50800" dist="38100" dir="2700000" algn="tl" rotWithShape="0">
              <a:prstClr val="black">
                <a:alpha val="40000"/>
              </a:prstClr>
            </a:outerShdw>
          </a:effectLst>
        </p:spPr>
      </p:pic>
      <p:pic>
        <p:nvPicPr>
          <p:cNvPr id="5" name="Εικόνα 4" descr="Εικόνα που περιέχει κείμενο, γράφημα, γραμμή, διάγραμμα&#10;&#10;Περιγραφή που δημιουργήθηκε αυτόματα">
            <a:extLst>
              <a:ext uri="{FF2B5EF4-FFF2-40B4-BE49-F238E27FC236}">
                <a16:creationId xmlns:a16="http://schemas.microsoft.com/office/drawing/2014/main" id="{E3F491D5-4B69-4B20-A1EF-EA0889F10700}"/>
              </a:ext>
            </a:extLst>
          </p:cNvPr>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6021621" y="1415033"/>
            <a:ext cx="5193030" cy="2459528"/>
          </a:xfrm>
          <a:prstGeom prst="rect">
            <a:avLst/>
          </a:prstGeom>
          <a:noFill/>
          <a:ln>
            <a:noFill/>
          </a:ln>
          <a:effectLst>
            <a:outerShdw blurRad="50800" dist="38100" dir="2700000" algn="tl" rotWithShape="0">
              <a:prstClr val="black">
                <a:alpha val="40000"/>
              </a:prstClr>
            </a:outerShdw>
          </a:effectLst>
        </p:spPr>
      </p:pic>
      <p:pic>
        <p:nvPicPr>
          <p:cNvPr id="6" name="Εικόνα 5" descr="Εικόνα που περιέχει κείμενο, διάγραμμα, γράφημα, γραμμή&#10;&#10;Περιγραφή που δημιουργήθηκε αυτόματα">
            <a:extLst>
              <a:ext uri="{FF2B5EF4-FFF2-40B4-BE49-F238E27FC236}">
                <a16:creationId xmlns:a16="http://schemas.microsoft.com/office/drawing/2014/main" id="{EDECB03B-A429-CA7A-3593-5E37508A8822}"/>
              </a:ext>
            </a:extLst>
          </p:cNvPr>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bwMode="auto">
          <a:xfrm>
            <a:off x="1471753" y="4221024"/>
            <a:ext cx="4265856" cy="2459528"/>
          </a:xfrm>
          <a:prstGeom prst="rect">
            <a:avLst/>
          </a:prstGeom>
          <a:noFill/>
          <a:ln>
            <a:noFill/>
          </a:ln>
          <a:effectLst>
            <a:outerShdw blurRad="50800" dist="38100" dir="2700000" algn="tl" rotWithShape="0">
              <a:prstClr val="black">
                <a:alpha val="40000"/>
              </a:prstClr>
            </a:outerShdw>
          </a:effectLst>
        </p:spPr>
      </p:pic>
      <p:pic>
        <p:nvPicPr>
          <p:cNvPr id="7" name="Εικόνα 6" descr="Εικόνα που περιέχει γραμμή, κείμενο, γράφημα, διάγραμμα&#10;&#10;Περιγραφή που δημιουργήθηκε αυτόματα">
            <a:extLst>
              <a:ext uri="{FF2B5EF4-FFF2-40B4-BE49-F238E27FC236}">
                <a16:creationId xmlns:a16="http://schemas.microsoft.com/office/drawing/2014/main" id="{1379EB59-952D-CCA8-4139-D9DA6E24E88D}"/>
              </a:ext>
            </a:extLst>
          </p:cNvPr>
          <p:cNvPicPr>
            <a:picLocks noChangeAspect="1"/>
          </p:cNvPicPr>
          <p:nvPr/>
        </p:nvPicPr>
        <p:blipFill>
          <a:blip r:embed="rId5" cstate="email">
            <a:extLst>
              <a:ext uri="{28A0092B-C50C-407E-A947-70E740481C1C}">
                <a14:useLocalDpi xmlns:a14="http://schemas.microsoft.com/office/drawing/2010/main"/>
              </a:ext>
            </a:extLst>
          </a:blip>
          <a:srcRect/>
          <a:stretch>
            <a:fillRect/>
          </a:stretch>
        </p:blipFill>
        <p:spPr bwMode="auto">
          <a:xfrm>
            <a:off x="6021621" y="4221024"/>
            <a:ext cx="5193030" cy="2459528"/>
          </a:xfrm>
          <a:prstGeom prst="rect">
            <a:avLst/>
          </a:prstGeom>
          <a:noFill/>
          <a:ln>
            <a:no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92948434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98D9611D-6020-3D65-A5FE-4399FA4FE540}"/>
              </a:ext>
            </a:extLst>
          </p:cNvPr>
          <p:cNvSpPr>
            <a:spLocks noGrp="1"/>
          </p:cNvSpPr>
          <p:nvPr>
            <p:ph type="title"/>
          </p:nvPr>
        </p:nvSpPr>
        <p:spPr>
          <a:xfrm>
            <a:off x="1687669" y="624110"/>
            <a:ext cx="4090133" cy="903239"/>
          </a:xfrm>
        </p:spPr>
        <p:txBody>
          <a:bodyPr>
            <a:normAutofit fontScale="90000"/>
          </a:bodyPr>
          <a:lstStyle/>
          <a:p>
            <a:pPr>
              <a:lnSpc>
                <a:spcPct val="90000"/>
              </a:lnSpc>
            </a:pPr>
            <a:r>
              <a:rPr lang="el-GR" sz="2700" dirty="0"/>
              <a:t>ΑΠΟΤΕΛΕΣΜΑΤΑ ΕΠΕΞΕΡΓΑΣΙΑΣ ΔΕΔΟΜΕΝΩΝ(ΣΤΑΣΗ)(7)</a:t>
            </a:r>
          </a:p>
        </p:txBody>
      </p:sp>
      <p:sp>
        <p:nvSpPr>
          <p:cNvPr id="3" name="Θέση περιεχομένου 2">
            <a:extLst>
              <a:ext uri="{FF2B5EF4-FFF2-40B4-BE49-F238E27FC236}">
                <a16:creationId xmlns:a16="http://schemas.microsoft.com/office/drawing/2014/main" id="{26F95B12-7A7C-919B-D708-B3970518B4E3}"/>
              </a:ext>
            </a:extLst>
          </p:cNvPr>
          <p:cNvSpPr>
            <a:spLocks noGrp="1"/>
          </p:cNvSpPr>
          <p:nvPr>
            <p:ph idx="1"/>
          </p:nvPr>
        </p:nvSpPr>
        <p:spPr>
          <a:xfrm>
            <a:off x="1372457" y="1997442"/>
            <a:ext cx="3722057" cy="3895411"/>
          </a:xfrm>
        </p:spPr>
        <p:txBody>
          <a:bodyPr>
            <a:normAutofit/>
          </a:bodyPr>
          <a:lstStyle/>
          <a:p>
            <a:r>
              <a:rPr lang="el-GR" sz="1600" b="1" dirty="0">
                <a:solidFill>
                  <a:srgbClr val="000000"/>
                </a:solidFill>
              </a:rPr>
              <a:t>Χρόνος παραμονής λεωφορείου στη στάση</a:t>
            </a:r>
            <a:r>
              <a:rPr lang="en-US" sz="1600" b="1" dirty="0">
                <a:solidFill>
                  <a:srgbClr val="000000"/>
                </a:solidFill>
              </a:rPr>
              <a:t>:</a:t>
            </a:r>
            <a:endParaRPr lang="el-GR" sz="1600" b="1" dirty="0">
              <a:solidFill>
                <a:srgbClr val="000000"/>
              </a:solidFill>
            </a:endParaRPr>
          </a:p>
          <a:p>
            <a:r>
              <a:rPr lang="el-GR" sz="1600" dirty="0">
                <a:solidFill>
                  <a:srgbClr val="000000"/>
                </a:solidFill>
              </a:rPr>
              <a:t>Ο μέσος χρόνος στάσης του λεωφορείου υπολογίστηκε στα 22,97 δευτερόλεπτα. Οι γραμμές 4 και 5, όπως φαίνεται στο δίπλα διάγραμμα, παρουσίασαν τον υψηλότερο μέσο χρόνο παραμονής. Από τα δεδομένα αυτά προκύπτει ότι ο χρόνος στάσης σχετίζεται άμεσα με τον αριθμό επιβιβάσεων και αποβιβάσεων.</a:t>
            </a:r>
            <a:endParaRPr lang="el-GR" sz="1600" b="1" dirty="0">
              <a:solidFill>
                <a:srgbClr val="000000"/>
              </a:solidFill>
            </a:endParaRPr>
          </a:p>
        </p:txBody>
      </p:sp>
      <p:pic>
        <p:nvPicPr>
          <p:cNvPr id="4" name="Εικόνα 3">
            <a:extLst>
              <a:ext uri="{FF2B5EF4-FFF2-40B4-BE49-F238E27FC236}">
                <a16:creationId xmlns:a16="http://schemas.microsoft.com/office/drawing/2014/main" id="{B294788E-DE76-B2DD-E5E1-E85C5E8F2B0C}"/>
              </a:ext>
            </a:extLst>
          </p:cNvPr>
          <p:cNvPicPr>
            <a:picLocks noChangeAspect="1"/>
          </p:cNvPicPr>
          <p:nvPr/>
        </p:nvPicPr>
        <p:blipFill>
          <a:blip r:embed="rId2" cstate="email">
            <a:extLst>
              <a:ext uri="{28A0092B-C50C-407E-A947-70E740481C1C}">
                <a14:useLocalDpi xmlns:a14="http://schemas.microsoft.com/office/drawing/2010/main"/>
              </a:ext>
            </a:extLst>
          </a:blip>
          <a:srcRect l="17168" r="24396" b="-1"/>
          <a:stretch/>
        </p:blipFill>
        <p:spPr bwMode="auto">
          <a:xfrm>
            <a:off x="5777802" y="624110"/>
            <a:ext cx="6099350" cy="5268743"/>
          </a:xfrm>
          <a:prstGeom prst="rect">
            <a:avLst/>
          </a:prstGeom>
          <a:noFill/>
        </p:spPr>
      </p:pic>
    </p:spTree>
    <p:extLst>
      <p:ext uri="{BB962C8B-B14F-4D97-AF65-F5344CB8AC3E}">
        <p14:creationId xmlns:p14="http://schemas.microsoft.com/office/powerpoint/2010/main" val="9297358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4AA66756-263E-47DC-FD41-3C2DF23BC3E9}"/>
              </a:ext>
            </a:extLst>
          </p:cNvPr>
          <p:cNvSpPr>
            <a:spLocks noGrp="1"/>
          </p:cNvSpPr>
          <p:nvPr>
            <p:ph type="title"/>
          </p:nvPr>
        </p:nvSpPr>
        <p:spPr>
          <a:xfrm>
            <a:off x="1687669" y="624110"/>
            <a:ext cx="4137059" cy="1280890"/>
          </a:xfrm>
        </p:spPr>
        <p:txBody>
          <a:bodyPr>
            <a:normAutofit fontScale="90000"/>
          </a:bodyPr>
          <a:lstStyle/>
          <a:p>
            <a:pPr>
              <a:lnSpc>
                <a:spcPct val="90000"/>
              </a:lnSpc>
            </a:pPr>
            <a:r>
              <a:rPr lang="el-GR" sz="2700" dirty="0"/>
              <a:t>ΑΠΟΤΕΛΕΣΜΑΤΑ ΕΠΕΞΕΡΓΑΣΙΑΣ ΔΕΔΟΜΕΝΩΝ(ΣΤΑΣΗ)(8)</a:t>
            </a:r>
          </a:p>
        </p:txBody>
      </p:sp>
      <p:sp>
        <p:nvSpPr>
          <p:cNvPr id="3" name="Θέση περιεχομένου 2">
            <a:extLst>
              <a:ext uri="{FF2B5EF4-FFF2-40B4-BE49-F238E27FC236}">
                <a16:creationId xmlns:a16="http://schemas.microsoft.com/office/drawing/2014/main" id="{B82D09A0-5292-B06B-467D-39319C4CCAAF}"/>
              </a:ext>
            </a:extLst>
          </p:cNvPr>
          <p:cNvSpPr>
            <a:spLocks noGrp="1"/>
          </p:cNvSpPr>
          <p:nvPr>
            <p:ph idx="1"/>
          </p:nvPr>
        </p:nvSpPr>
        <p:spPr>
          <a:xfrm>
            <a:off x="1687669" y="1994521"/>
            <a:ext cx="3872782" cy="3691932"/>
          </a:xfrm>
        </p:spPr>
        <p:txBody>
          <a:bodyPr>
            <a:normAutofit fontScale="92500"/>
          </a:bodyPr>
          <a:lstStyle/>
          <a:p>
            <a:r>
              <a:rPr lang="el-GR" sz="1600" b="1" dirty="0">
                <a:solidFill>
                  <a:srgbClr val="000000"/>
                </a:solidFill>
              </a:rPr>
              <a:t>Συνθήκες κατά τη στάση</a:t>
            </a:r>
            <a:r>
              <a:rPr lang="en-US" sz="1600" b="1" dirty="0">
                <a:solidFill>
                  <a:srgbClr val="000000"/>
                </a:solidFill>
              </a:rPr>
              <a:t>:</a:t>
            </a:r>
            <a:endParaRPr lang="el-GR" sz="1600" b="1" dirty="0">
              <a:solidFill>
                <a:srgbClr val="000000"/>
              </a:solidFill>
            </a:endParaRPr>
          </a:p>
          <a:p>
            <a:r>
              <a:rPr lang="el-GR" sz="1600" dirty="0">
                <a:solidFill>
                  <a:srgbClr val="000000"/>
                </a:solidFill>
              </a:rPr>
              <a:t>Κατά τη διάρκεια της μελέτης, παρατηρήθηκαν 5 από τις συνολικά 45 περιπτώσεις όπου παρκαρισμένα οχήματα εμπόδιζαν τη λειτουργικότητα της στάσης. Επιπλέον, στο 88% των περιπτώσεων το λεωφορείο σταμάτησε εντός της </a:t>
            </a:r>
            <a:r>
              <a:rPr lang="el-GR" sz="1600" dirty="0" err="1">
                <a:solidFill>
                  <a:srgbClr val="000000"/>
                </a:solidFill>
              </a:rPr>
              <a:t>λεωφορειολωρίδας</a:t>
            </a:r>
            <a:r>
              <a:rPr lang="el-GR" sz="1600" dirty="0">
                <a:solidFill>
                  <a:srgbClr val="000000"/>
                </a:solidFill>
              </a:rPr>
              <a:t>, ενώ στο 12% χρειάστηκε να σταματήσει εκτός αυτής. Στην πρώτο διάγραμμα βλέπουμε το ποσοστό χρήσης </a:t>
            </a:r>
            <a:r>
              <a:rPr lang="el-GR" sz="1600" dirty="0" err="1">
                <a:solidFill>
                  <a:srgbClr val="000000"/>
                </a:solidFill>
              </a:rPr>
              <a:t>λεωφορειολωρίδας</a:t>
            </a:r>
            <a:r>
              <a:rPr lang="el-GR" sz="1600" dirty="0">
                <a:solidFill>
                  <a:srgbClr val="000000"/>
                </a:solidFill>
              </a:rPr>
              <a:t>, ενώ στο κάτω το ποσοστό σταθμευμένων οχημάτων στις στάσεις</a:t>
            </a:r>
            <a:endParaRPr lang="el-GR" sz="1600" b="1" dirty="0">
              <a:solidFill>
                <a:srgbClr val="000000"/>
              </a:solidFill>
            </a:endParaRPr>
          </a:p>
        </p:txBody>
      </p:sp>
      <p:pic>
        <p:nvPicPr>
          <p:cNvPr id="4" name="Εικόνα 3" descr="Εικόνα που περιέχει διάγραμμα, γραφικά, κύκλος, στιγμιότυπο οθόνης&#10;&#10;Περιγραφή που δημιουργήθηκε αυτόματα">
            <a:extLst>
              <a:ext uri="{FF2B5EF4-FFF2-40B4-BE49-F238E27FC236}">
                <a16:creationId xmlns:a16="http://schemas.microsoft.com/office/drawing/2014/main" id="{40F1AF4C-8A9A-A533-BA07-F4FBDEF3AC46}"/>
              </a:ext>
            </a:extLst>
          </p:cNvPr>
          <p:cNvPicPr>
            <a:picLocks noChangeAspect="1"/>
          </p:cNvPicPr>
          <p:nvPr/>
        </p:nvPicPr>
        <p:blipFill rotWithShape="1">
          <a:blip r:embed="rId2" cstate="email">
            <a:extLst>
              <a:ext uri="{28A0092B-C50C-407E-A947-70E740481C1C}">
                <a14:useLocalDpi xmlns:a14="http://schemas.microsoft.com/office/drawing/2010/main"/>
              </a:ext>
            </a:extLst>
          </a:blip>
          <a:stretch/>
        </p:blipFill>
        <p:spPr bwMode="auto">
          <a:xfrm>
            <a:off x="6367275" y="645106"/>
            <a:ext cx="4816540" cy="2698831"/>
          </a:xfrm>
          <a:prstGeom prst="rect">
            <a:avLst/>
          </a:prstGeom>
          <a:noFill/>
          <a:extLst>
            <a:ext uri="{53640926-AAD7-44D8-BBD7-CCE9431645EC}">
              <a14:shadowObscured xmlns:a14="http://schemas.microsoft.com/office/drawing/2010/main"/>
            </a:ext>
          </a:extLst>
        </p:spPr>
      </p:pic>
      <p:pic>
        <p:nvPicPr>
          <p:cNvPr id="5" name="Εικόνα 4" descr="Εικόνα που περιέχει διάγραμμα, γραφικά, στιγμιότυπο οθόνης, κύκλος&#10;&#10;Περιγραφή που δημιουργήθηκε αυτόματα">
            <a:extLst>
              <a:ext uri="{FF2B5EF4-FFF2-40B4-BE49-F238E27FC236}">
                <a16:creationId xmlns:a16="http://schemas.microsoft.com/office/drawing/2014/main" id="{0E796D2F-8E77-2E9D-1754-19F01107DF6B}"/>
              </a:ext>
            </a:extLst>
          </p:cNvPr>
          <p:cNvPicPr>
            <a:picLocks noChangeAspect="1"/>
          </p:cNvPicPr>
          <p:nvPr/>
        </p:nvPicPr>
        <p:blipFill rotWithShape="1">
          <a:blip r:embed="rId3" cstate="email">
            <a:extLst>
              <a:ext uri="{28A0092B-C50C-407E-A947-70E740481C1C}">
                <a14:useLocalDpi xmlns:a14="http://schemas.microsoft.com/office/drawing/2010/main"/>
              </a:ext>
            </a:extLst>
          </a:blip>
          <a:stretch/>
        </p:blipFill>
        <p:spPr bwMode="auto">
          <a:xfrm>
            <a:off x="6367276" y="3514063"/>
            <a:ext cx="4833320" cy="2698831"/>
          </a:xfrm>
          <a:prstGeom prst="rect">
            <a:avLst/>
          </a:prstGeom>
          <a:noFill/>
          <a:extLst>
            <a:ext uri="{53640926-AAD7-44D8-BBD7-CCE9431645EC}">
              <a14:shadowObscured xmlns:a14="http://schemas.microsoft.com/office/drawing/2010/main"/>
            </a:ext>
          </a:extLst>
        </p:spPr>
      </p:pic>
    </p:spTree>
    <p:extLst>
      <p:ext uri="{BB962C8B-B14F-4D97-AF65-F5344CB8AC3E}">
        <p14:creationId xmlns:p14="http://schemas.microsoft.com/office/powerpoint/2010/main" val="20901566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6000"/>
                <a:shade val="99000"/>
                <a:satMod val="140000"/>
              </a:schemeClr>
            </a:gs>
            <a:gs pos="65000">
              <a:schemeClr val="bg1">
                <a:tint val="100000"/>
                <a:shade val="80000"/>
                <a:satMod val="130000"/>
              </a:schemeClr>
            </a:gs>
            <a:gs pos="100000">
              <a:schemeClr val="bg1">
                <a:tint val="100000"/>
                <a:shade val="48000"/>
                <a:satMod val="120000"/>
              </a:schemeClr>
            </a:gs>
          </a:gsLst>
          <a:lin ang="16200000" scaled="0"/>
        </a:gradFill>
        <a:effectLst/>
      </p:bgPr>
    </p:bg>
    <p:spTree>
      <p:nvGrpSpPr>
        <p:cNvPr id="1" name="">
          <a:extLst>
            <a:ext uri="{FF2B5EF4-FFF2-40B4-BE49-F238E27FC236}">
              <a16:creationId xmlns:a16="http://schemas.microsoft.com/office/drawing/2014/main" id="{CB35B3C2-7030-539B-93B0-15F4B7EF54E4}"/>
            </a:ext>
          </a:extLst>
        </p:cNvPr>
        <p:cNvGrpSpPr/>
        <p:nvPr/>
      </p:nvGrpSpPr>
      <p:grpSpPr>
        <a:xfrm>
          <a:off x="0" y="0"/>
          <a:ext cx="0" cy="0"/>
          <a:chOff x="0" y="0"/>
          <a:chExt cx="0" cy="0"/>
        </a:xfrm>
      </p:grpSpPr>
      <p:sp>
        <p:nvSpPr>
          <p:cNvPr id="27" name="Rectangle 26">
            <a:extLst>
              <a:ext uri="{FF2B5EF4-FFF2-40B4-BE49-F238E27FC236}">
                <a16:creationId xmlns:a16="http://schemas.microsoft.com/office/drawing/2014/main" id="{7F3475A9-6085-D46E-D159-3894C94330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l-GR"/>
          </a:p>
        </p:txBody>
      </p:sp>
      <p:sp>
        <p:nvSpPr>
          <p:cNvPr id="29" name="Rectangle 28">
            <a:extLst>
              <a:ext uri="{FF2B5EF4-FFF2-40B4-BE49-F238E27FC236}">
                <a16:creationId xmlns:a16="http://schemas.microsoft.com/office/drawing/2014/main" id="{A9003A22-8AA9-194E-49A2-CB2A15A8CB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l-GR"/>
          </a:p>
        </p:txBody>
      </p:sp>
      <p:cxnSp>
        <p:nvCxnSpPr>
          <p:cNvPr id="31" name="Straight Connector 30">
            <a:extLst>
              <a:ext uri="{FF2B5EF4-FFF2-40B4-BE49-F238E27FC236}">
                <a16:creationId xmlns:a16="http://schemas.microsoft.com/office/drawing/2014/main" id="{8A71E970-BFB4-E594-705B-D4F171A3A3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15" name="Εικόνα 14">
            <a:extLst>
              <a:ext uri="{FF2B5EF4-FFF2-40B4-BE49-F238E27FC236}">
                <a16:creationId xmlns:a16="http://schemas.microsoft.com/office/drawing/2014/main" id="{11BA4A74-7118-A756-AFC1-081A7028B05F}"/>
              </a:ext>
            </a:extLst>
          </p:cNvPr>
          <p:cNvPicPr>
            <a:picLocks noChangeAspect="1"/>
          </p:cNvPicPr>
          <p:nvPr/>
        </p:nvPicPr>
        <p:blipFill>
          <a:blip r:embed="rId2">
            <a:extLst>
              <a:ext uri="{28A0092B-C50C-407E-A947-70E740481C1C}">
                <a14:useLocalDpi xmlns:a14="http://schemas.microsoft.com/office/drawing/2010/main" val="0"/>
              </a:ext>
            </a:extLst>
          </a:blip>
          <a:srcRect t="10763" b="10763"/>
          <a:stretch/>
        </p:blipFill>
        <p:spPr>
          <a:xfrm>
            <a:off x="20" y="10"/>
            <a:ext cx="12191980" cy="6857990"/>
          </a:xfrm>
          <a:prstGeom prst="rect">
            <a:avLst/>
          </a:prstGeom>
        </p:spPr>
      </p:pic>
      <p:sp>
        <p:nvSpPr>
          <p:cNvPr id="2" name="Τίτλος 1">
            <a:extLst>
              <a:ext uri="{FF2B5EF4-FFF2-40B4-BE49-F238E27FC236}">
                <a16:creationId xmlns:a16="http://schemas.microsoft.com/office/drawing/2014/main" id="{DD216C39-A54C-C25D-ED2B-17D31357812A}"/>
              </a:ext>
            </a:extLst>
          </p:cNvPr>
          <p:cNvSpPr>
            <a:spLocks noGrp="1"/>
          </p:cNvSpPr>
          <p:nvPr>
            <p:ph type="title"/>
          </p:nvPr>
        </p:nvSpPr>
        <p:spPr>
          <a:xfrm>
            <a:off x="1207657" y="2316779"/>
            <a:ext cx="8300137" cy="2026620"/>
          </a:xfrm>
        </p:spPr>
        <p:txBody>
          <a:bodyPr vert="horz" lIns="91440" tIns="45720" rIns="91440" bIns="45720" rtlCol="0" anchor="b">
            <a:normAutofit fontScale="90000"/>
          </a:bodyPr>
          <a:lstStyle/>
          <a:p>
            <a:r>
              <a:rPr lang="el-GR" sz="8000" dirty="0"/>
              <a:t>ΑΠΟΤΕΛΕΣΜΑΤΑ ΕΡΩΤΗΜΑΤΟΛΟΓΙΟΥ(ΣΤΑΣΗ)</a:t>
            </a:r>
            <a:endParaRPr lang="en-US" sz="8000" dirty="0"/>
          </a:p>
        </p:txBody>
      </p:sp>
      <p:cxnSp>
        <p:nvCxnSpPr>
          <p:cNvPr id="33" name="Straight Connector 32">
            <a:extLst>
              <a:ext uri="{FF2B5EF4-FFF2-40B4-BE49-F238E27FC236}">
                <a16:creationId xmlns:a16="http://schemas.microsoft.com/office/drawing/2014/main" id="{37CC7146-7FF5-5D1C-53CF-262BAA62AE4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ACF82BF6-1E50-E0F4-9FB6-4C63B983C9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l-GR"/>
          </a:p>
        </p:txBody>
      </p:sp>
      <p:sp>
        <p:nvSpPr>
          <p:cNvPr id="37" name="Rectangle 36">
            <a:extLst>
              <a:ext uri="{FF2B5EF4-FFF2-40B4-BE49-F238E27FC236}">
                <a16:creationId xmlns:a16="http://schemas.microsoft.com/office/drawing/2014/main" id="{993AE405-1960-5CF7-E0B7-FADE3B6176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l-GR"/>
          </a:p>
        </p:txBody>
      </p:sp>
    </p:spTree>
    <p:extLst>
      <p:ext uri="{BB962C8B-B14F-4D97-AF65-F5344CB8AC3E}">
        <p14:creationId xmlns:p14="http://schemas.microsoft.com/office/powerpoint/2010/main" val="3716353910"/>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1BBCD7BB-1DD2-143E-9090-8FB6FD3A2A1C}"/>
              </a:ext>
            </a:extLst>
          </p:cNvPr>
          <p:cNvSpPr>
            <a:spLocks noGrp="1"/>
          </p:cNvSpPr>
          <p:nvPr>
            <p:ph type="title"/>
          </p:nvPr>
        </p:nvSpPr>
        <p:spPr>
          <a:xfrm>
            <a:off x="2826774" y="584781"/>
            <a:ext cx="6538452" cy="604922"/>
          </a:xfrm>
        </p:spPr>
        <p:txBody>
          <a:bodyPr>
            <a:normAutofit fontScale="90000"/>
          </a:bodyPr>
          <a:lstStyle/>
          <a:p>
            <a:r>
              <a:rPr lang="el-GR" dirty="0"/>
              <a:t>                   ΕΙΣΑΓΩΓΗ</a:t>
            </a:r>
          </a:p>
        </p:txBody>
      </p:sp>
      <p:sp>
        <p:nvSpPr>
          <p:cNvPr id="3" name="Θέση περιεχομένου 2">
            <a:extLst>
              <a:ext uri="{FF2B5EF4-FFF2-40B4-BE49-F238E27FC236}">
                <a16:creationId xmlns:a16="http://schemas.microsoft.com/office/drawing/2014/main" id="{11356338-D8D2-7D5B-E6D4-8FDC5A58C385}"/>
              </a:ext>
            </a:extLst>
          </p:cNvPr>
          <p:cNvSpPr>
            <a:spLocks noGrp="1"/>
          </p:cNvSpPr>
          <p:nvPr>
            <p:ph idx="1"/>
          </p:nvPr>
        </p:nvSpPr>
        <p:spPr>
          <a:xfrm>
            <a:off x="2133601" y="2055060"/>
            <a:ext cx="8229600" cy="2747879"/>
          </a:xfrm>
        </p:spPr>
        <p:txBody>
          <a:bodyPr/>
          <a:lstStyle/>
          <a:p>
            <a:r>
              <a:rPr lang="el-GR" dirty="0"/>
              <a:t>Οι αστικές συγκοινωνίες του Βόλου αποτελούν βασικό κομμάτι της ζωής της πόλης, εξυπηρετώντας τον αστικό ιστό, τα προάστια και κοντινές περιοχές. Προσφέρουν μια προσιτή και αξιόπιστη επιλογή, μειώνοντας την κυκλοφοριακή συμφόρηση και την ρύπανση. Η εργασία εστιάζει στην αποτύπωση της κατάστασης και την αξιολόγηση της ποιότητας των υπηρεσιών. Τα ευρήματα στοχεύουν στη βελτίωση του δικτύου μεταφορών, ώστε να γίνει πιο φιλικό, αποδοτικό και βιώσιμο για κατοίκους και επισκέπτες.</a:t>
            </a:r>
          </a:p>
          <a:p>
            <a:endParaRPr lang="el-GR" dirty="0"/>
          </a:p>
        </p:txBody>
      </p:sp>
    </p:spTree>
    <p:extLst>
      <p:ext uri="{BB962C8B-B14F-4D97-AF65-F5344CB8AC3E}">
        <p14:creationId xmlns:p14="http://schemas.microsoft.com/office/powerpoint/2010/main" val="22321778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398AA7F2-D0C0-E7FC-DE13-20CEA44A9F46}"/>
              </a:ext>
            </a:extLst>
          </p:cNvPr>
          <p:cNvSpPr>
            <a:spLocks noGrp="1"/>
          </p:cNvSpPr>
          <p:nvPr>
            <p:ph type="title"/>
          </p:nvPr>
        </p:nvSpPr>
        <p:spPr>
          <a:xfrm>
            <a:off x="1687669" y="624110"/>
            <a:ext cx="4137059" cy="1280890"/>
          </a:xfrm>
        </p:spPr>
        <p:txBody>
          <a:bodyPr>
            <a:normAutofit/>
          </a:bodyPr>
          <a:lstStyle/>
          <a:p>
            <a:r>
              <a:rPr lang="el-GR" sz="3000" dirty="0"/>
              <a:t>Αποτελέσματα ερωτηματολογίου(1)</a:t>
            </a:r>
          </a:p>
        </p:txBody>
      </p:sp>
      <p:sp>
        <p:nvSpPr>
          <p:cNvPr id="3" name="Θέση περιεχομένου 2">
            <a:extLst>
              <a:ext uri="{FF2B5EF4-FFF2-40B4-BE49-F238E27FC236}">
                <a16:creationId xmlns:a16="http://schemas.microsoft.com/office/drawing/2014/main" id="{4D319EB7-3BEE-0676-902F-7C552FCD9BA2}"/>
              </a:ext>
            </a:extLst>
          </p:cNvPr>
          <p:cNvSpPr>
            <a:spLocks noGrp="1"/>
          </p:cNvSpPr>
          <p:nvPr>
            <p:ph idx="1"/>
          </p:nvPr>
        </p:nvSpPr>
        <p:spPr>
          <a:xfrm>
            <a:off x="1683957" y="2133599"/>
            <a:ext cx="3470848" cy="3322655"/>
          </a:xfrm>
        </p:spPr>
        <p:txBody>
          <a:bodyPr>
            <a:normAutofit/>
          </a:bodyPr>
          <a:lstStyle/>
          <a:p>
            <a:r>
              <a:rPr lang="el-GR" sz="1600" b="1" dirty="0">
                <a:solidFill>
                  <a:srgbClr val="000000"/>
                </a:solidFill>
              </a:rPr>
              <a:t>Σκοπός μετακίνησης</a:t>
            </a:r>
            <a:r>
              <a:rPr lang="en-US" sz="1600" b="1" dirty="0">
                <a:solidFill>
                  <a:srgbClr val="000000"/>
                </a:solidFill>
              </a:rPr>
              <a:t>:</a:t>
            </a:r>
            <a:endParaRPr lang="el-GR" sz="1600" b="1" dirty="0">
              <a:solidFill>
                <a:srgbClr val="000000"/>
              </a:solidFill>
            </a:endParaRPr>
          </a:p>
          <a:p>
            <a:r>
              <a:rPr lang="el-GR" sz="1600" dirty="0">
                <a:solidFill>
                  <a:srgbClr val="000000"/>
                </a:solidFill>
              </a:rPr>
              <a:t>Η πλειονότητα των συμμετεχόντων ήταν νεαρής ηλικίας, με το μεγαλύτερο ποσοστό (51,72%) να μετακινείται για λόγους εκπαίδευσης. Ακολούθησαν όσοι μετακινήθηκαν για εργασία, με ποσοστό 27,59%. Συνεπώς, προκύπτει ότι η στάση εξυπηρετεί κυρίως μαθητές και φοιτητές.</a:t>
            </a:r>
            <a:endParaRPr lang="el-GR" sz="1600" b="1" dirty="0">
              <a:solidFill>
                <a:srgbClr val="000000"/>
              </a:solidFill>
            </a:endParaRPr>
          </a:p>
        </p:txBody>
      </p:sp>
      <p:pic>
        <p:nvPicPr>
          <p:cNvPr id="4" name="Εικόνα 3" descr="Εικόνα που περιέχει κείμενο, στιγμιότυπο οθόνης, διάγραμμα, γραμμή&#10;&#10;Περιγραφή που δημιουργήθηκε αυτόματα">
            <a:extLst>
              <a:ext uri="{FF2B5EF4-FFF2-40B4-BE49-F238E27FC236}">
                <a16:creationId xmlns:a16="http://schemas.microsoft.com/office/drawing/2014/main" id="{858D0A76-3242-8CCB-E8B1-82A5C710C5C6}"/>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824728" y="1145684"/>
            <a:ext cx="6142859" cy="4310570"/>
          </a:xfrm>
          <a:prstGeom prst="rect">
            <a:avLst/>
          </a:prstGeom>
        </p:spPr>
      </p:pic>
    </p:spTree>
    <p:extLst>
      <p:ext uri="{BB962C8B-B14F-4D97-AF65-F5344CB8AC3E}">
        <p14:creationId xmlns:p14="http://schemas.microsoft.com/office/powerpoint/2010/main" val="240878010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7AE2038D-D465-76E2-565B-D58AF85AD486}"/>
              </a:ext>
            </a:extLst>
          </p:cNvPr>
          <p:cNvSpPr>
            <a:spLocks noGrp="1"/>
          </p:cNvSpPr>
          <p:nvPr>
            <p:ph type="title"/>
          </p:nvPr>
        </p:nvSpPr>
        <p:spPr>
          <a:xfrm>
            <a:off x="1687669" y="624110"/>
            <a:ext cx="4137059" cy="1280890"/>
          </a:xfrm>
        </p:spPr>
        <p:txBody>
          <a:bodyPr>
            <a:normAutofit/>
          </a:bodyPr>
          <a:lstStyle/>
          <a:p>
            <a:r>
              <a:rPr lang="el-GR" sz="3000" dirty="0"/>
              <a:t>Αποτελέσματα ερωτηματολογίου(</a:t>
            </a:r>
            <a:r>
              <a:rPr lang="en-US" sz="3000" dirty="0"/>
              <a:t>2)</a:t>
            </a:r>
            <a:endParaRPr lang="el-GR" sz="3000" dirty="0"/>
          </a:p>
        </p:txBody>
      </p:sp>
      <p:sp>
        <p:nvSpPr>
          <p:cNvPr id="3" name="Θέση περιεχομένου 2">
            <a:extLst>
              <a:ext uri="{FF2B5EF4-FFF2-40B4-BE49-F238E27FC236}">
                <a16:creationId xmlns:a16="http://schemas.microsoft.com/office/drawing/2014/main" id="{265508CF-2E76-DAD0-C424-D1CB1AB9E119}"/>
              </a:ext>
            </a:extLst>
          </p:cNvPr>
          <p:cNvSpPr>
            <a:spLocks noGrp="1"/>
          </p:cNvSpPr>
          <p:nvPr>
            <p:ph idx="1"/>
          </p:nvPr>
        </p:nvSpPr>
        <p:spPr>
          <a:xfrm>
            <a:off x="1362409" y="2053213"/>
            <a:ext cx="3902927" cy="3453304"/>
          </a:xfrm>
        </p:spPr>
        <p:txBody>
          <a:bodyPr>
            <a:normAutofit/>
          </a:bodyPr>
          <a:lstStyle/>
          <a:p>
            <a:r>
              <a:rPr lang="el-GR" sz="1600" b="1" dirty="0">
                <a:solidFill>
                  <a:srgbClr val="000000"/>
                </a:solidFill>
              </a:rPr>
              <a:t>Συχνότητα χρήσης λεωφορείου</a:t>
            </a:r>
            <a:r>
              <a:rPr lang="en-US" sz="1600" b="1" dirty="0">
                <a:solidFill>
                  <a:srgbClr val="000000"/>
                </a:solidFill>
              </a:rPr>
              <a:t>:</a:t>
            </a:r>
            <a:endParaRPr lang="el-GR" sz="1600" b="1" dirty="0">
              <a:solidFill>
                <a:srgbClr val="000000"/>
              </a:solidFill>
            </a:endParaRPr>
          </a:p>
          <a:p>
            <a:r>
              <a:rPr lang="el-GR" sz="1600" dirty="0">
                <a:solidFill>
                  <a:srgbClr val="000000"/>
                </a:solidFill>
              </a:rPr>
              <a:t>Τα αποτελέσματα δείχνουν ότι ένα σημαντικό ποσοστό των συμμετεχόντων, συγκεκριμένα 48,28%, ανέφερε πως χρησιμοποιεί συχνά το λεωφορείο, υποδηλώνοντας υψηλή εξάρτηση από αυτό το μέσο μεταφοράς. Αντίθετα, το 34,48% δήλωσε ότι το χρησιμοποιεί σπάνια, πιθανώς λόγω περιορισμένων μετακινήσεων ή προτίμησης σε εναλλακτικά μέσα.</a:t>
            </a:r>
            <a:endParaRPr lang="el-GR" sz="1600" b="1" dirty="0">
              <a:solidFill>
                <a:srgbClr val="000000"/>
              </a:solidFill>
            </a:endParaRPr>
          </a:p>
        </p:txBody>
      </p:sp>
      <p:pic>
        <p:nvPicPr>
          <p:cNvPr id="4" name="Εικόνα 3" descr="Εικόνα που περιέχει κείμενο, στιγμιότυπο οθόνης, ορθογώνιο παραλληλόγραμμο, διάγραμμα&#10;&#10;Περιγραφή που δημιουργήθηκε αυτόματα">
            <a:extLst>
              <a:ext uri="{FF2B5EF4-FFF2-40B4-BE49-F238E27FC236}">
                <a16:creationId xmlns:a16="http://schemas.microsoft.com/office/drawing/2014/main" id="{2D67EB3B-A246-F4DE-5191-3A95DCB1CC69}"/>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auto">
          <a:xfrm>
            <a:off x="5824728" y="1266092"/>
            <a:ext cx="6042375" cy="4371033"/>
          </a:xfrm>
          <a:prstGeom prst="rect">
            <a:avLst/>
          </a:prstGeom>
          <a:noFill/>
        </p:spPr>
      </p:pic>
    </p:spTree>
    <p:extLst>
      <p:ext uri="{BB962C8B-B14F-4D97-AF65-F5344CB8AC3E}">
        <p14:creationId xmlns:p14="http://schemas.microsoft.com/office/powerpoint/2010/main" val="111584976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66F123E9-AC7B-6723-141E-FC89D427FCC3}"/>
              </a:ext>
            </a:extLst>
          </p:cNvPr>
          <p:cNvSpPr>
            <a:spLocks noGrp="1"/>
          </p:cNvSpPr>
          <p:nvPr>
            <p:ph type="title"/>
          </p:nvPr>
        </p:nvSpPr>
        <p:spPr>
          <a:xfrm>
            <a:off x="1687669" y="624110"/>
            <a:ext cx="4137059" cy="1280890"/>
          </a:xfrm>
        </p:spPr>
        <p:txBody>
          <a:bodyPr>
            <a:normAutofit/>
          </a:bodyPr>
          <a:lstStyle/>
          <a:p>
            <a:r>
              <a:rPr lang="el-GR" sz="3000" dirty="0"/>
              <a:t>Αποτελέσματα ερωτηματολογίου(</a:t>
            </a:r>
            <a:r>
              <a:rPr lang="en-US" sz="3000" dirty="0"/>
              <a:t>3)</a:t>
            </a:r>
            <a:endParaRPr lang="el-GR" sz="3000" dirty="0"/>
          </a:p>
        </p:txBody>
      </p:sp>
      <p:sp>
        <p:nvSpPr>
          <p:cNvPr id="3" name="Θέση περιεχομένου 2">
            <a:extLst>
              <a:ext uri="{FF2B5EF4-FFF2-40B4-BE49-F238E27FC236}">
                <a16:creationId xmlns:a16="http://schemas.microsoft.com/office/drawing/2014/main" id="{E3441962-625B-7FEA-BF8C-45504736FF31}"/>
              </a:ext>
            </a:extLst>
          </p:cNvPr>
          <p:cNvSpPr>
            <a:spLocks noGrp="1"/>
          </p:cNvSpPr>
          <p:nvPr>
            <p:ph idx="1"/>
          </p:nvPr>
        </p:nvSpPr>
        <p:spPr>
          <a:xfrm>
            <a:off x="1215851" y="2133600"/>
            <a:ext cx="3808325" cy="2991059"/>
          </a:xfrm>
        </p:spPr>
        <p:txBody>
          <a:bodyPr>
            <a:normAutofit/>
          </a:bodyPr>
          <a:lstStyle/>
          <a:p>
            <a:r>
              <a:rPr lang="el-GR" sz="1600" b="1" dirty="0">
                <a:solidFill>
                  <a:srgbClr val="000000"/>
                </a:solidFill>
              </a:rPr>
              <a:t>Καθαριότητα</a:t>
            </a:r>
            <a:r>
              <a:rPr lang="en-US" sz="1600" b="1" dirty="0">
                <a:solidFill>
                  <a:srgbClr val="000000"/>
                </a:solidFill>
              </a:rPr>
              <a:t>:</a:t>
            </a:r>
            <a:endParaRPr lang="el-GR" sz="1600" b="1" dirty="0">
              <a:solidFill>
                <a:srgbClr val="000000"/>
              </a:solidFill>
            </a:endParaRPr>
          </a:p>
          <a:p>
            <a:r>
              <a:rPr lang="el-GR" sz="1600" dirty="0">
                <a:solidFill>
                  <a:srgbClr val="000000"/>
                </a:solidFill>
              </a:rPr>
              <a:t>Η πλειονότητα των συμμετεχόντων, σε ποσοστό 37,9%, αξιολόγησε την καθαριότητα με 3 στα 5, ενώ μόλις το 10,35% έδωσε την ανώτερη βαθμολογία 5/5, γεγονός που φανερώνει μέτριο επίπεδο ικανοποίησης σε αυτόν τον τομέα.</a:t>
            </a:r>
            <a:endParaRPr lang="el-GR" sz="1600" b="1" dirty="0">
              <a:solidFill>
                <a:srgbClr val="000000"/>
              </a:solidFill>
            </a:endParaRPr>
          </a:p>
        </p:txBody>
      </p:sp>
      <p:pic>
        <p:nvPicPr>
          <p:cNvPr id="4" name="Εικόνα 3" descr="Εικόνα που περιέχει κείμενο, στιγμιότυπο οθόνης, ορθογώνιο παραλληλόγραμμο, γράφημα&#10;&#10;Περιγραφή που δημιουργήθηκε αυτόματα">
            <a:extLst>
              <a:ext uri="{FF2B5EF4-FFF2-40B4-BE49-F238E27FC236}">
                <a16:creationId xmlns:a16="http://schemas.microsoft.com/office/drawing/2014/main" id="{1EBF3BEE-34E8-D6C1-62C2-201EF53D44B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auto">
          <a:xfrm>
            <a:off x="5824728" y="1125415"/>
            <a:ext cx="5921795" cy="4632290"/>
          </a:xfrm>
          <a:prstGeom prst="rect">
            <a:avLst/>
          </a:prstGeom>
          <a:noFill/>
        </p:spPr>
      </p:pic>
    </p:spTree>
    <p:extLst>
      <p:ext uri="{BB962C8B-B14F-4D97-AF65-F5344CB8AC3E}">
        <p14:creationId xmlns:p14="http://schemas.microsoft.com/office/powerpoint/2010/main" val="20115532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1A073DA8-985D-E081-16F5-F1D6A9F2795F}"/>
              </a:ext>
            </a:extLst>
          </p:cNvPr>
          <p:cNvSpPr>
            <a:spLocks noGrp="1"/>
          </p:cNvSpPr>
          <p:nvPr>
            <p:ph type="title"/>
          </p:nvPr>
        </p:nvSpPr>
        <p:spPr>
          <a:xfrm>
            <a:off x="1687669" y="624110"/>
            <a:ext cx="4137059" cy="1280890"/>
          </a:xfrm>
        </p:spPr>
        <p:txBody>
          <a:bodyPr>
            <a:normAutofit/>
          </a:bodyPr>
          <a:lstStyle/>
          <a:p>
            <a:r>
              <a:rPr lang="el-GR" sz="3000" dirty="0"/>
              <a:t>Αποτελέσματα ερωτηματολογίου(4</a:t>
            </a:r>
            <a:r>
              <a:rPr lang="en-US" sz="3000" dirty="0"/>
              <a:t>)</a:t>
            </a:r>
            <a:endParaRPr lang="el-GR" sz="3000" dirty="0"/>
          </a:p>
        </p:txBody>
      </p:sp>
      <p:sp>
        <p:nvSpPr>
          <p:cNvPr id="3" name="Θέση περιεχομένου 2">
            <a:extLst>
              <a:ext uri="{FF2B5EF4-FFF2-40B4-BE49-F238E27FC236}">
                <a16:creationId xmlns:a16="http://schemas.microsoft.com/office/drawing/2014/main" id="{7AD7634B-F765-3980-4ADA-C1FB97588D8A}"/>
              </a:ext>
            </a:extLst>
          </p:cNvPr>
          <p:cNvSpPr>
            <a:spLocks noGrp="1"/>
          </p:cNvSpPr>
          <p:nvPr>
            <p:ph idx="1"/>
          </p:nvPr>
        </p:nvSpPr>
        <p:spPr>
          <a:xfrm>
            <a:off x="1376624" y="2133600"/>
            <a:ext cx="3717890" cy="2819401"/>
          </a:xfrm>
        </p:spPr>
        <p:txBody>
          <a:bodyPr>
            <a:normAutofit/>
          </a:bodyPr>
          <a:lstStyle/>
          <a:p>
            <a:r>
              <a:rPr lang="el-GR" sz="1600" b="1" dirty="0">
                <a:solidFill>
                  <a:srgbClr val="000000"/>
                </a:solidFill>
              </a:rPr>
              <a:t>Άνεση</a:t>
            </a:r>
            <a:r>
              <a:rPr lang="en-US" sz="1600" b="1" dirty="0">
                <a:solidFill>
                  <a:srgbClr val="000000"/>
                </a:solidFill>
              </a:rPr>
              <a:t>:</a:t>
            </a:r>
            <a:endParaRPr lang="el-GR" sz="1600" b="1" dirty="0">
              <a:solidFill>
                <a:srgbClr val="000000"/>
              </a:solidFill>
            </a:endParaRPr>
          </a:p>
          <a:p>
            <a:r>
              <a:rPr lang="el-GR" sz="1600" dirty="0">
                <a:solidFill>
                  <a:srgbClr val="000000"/>
                </a:solidFill>
              </a:rPr>
              <a:t>Η άνεση βαθμολογήθηκε κυρίως με 3 στα 5, συγκεντρώνοντας το υψηλότερο ποσοστό, 37,9%, γεγονός που υποδηλώνει μέτρια ικανοποίηση. Ακολούθησε η βαθμολογία 4 στα 5 με 34,5%, ενώ η χαμηλότερη βαθμολογία, 1 στα 5, καταγράφηκε στο 6,9%.</a:t>
            </a:r>
            <a:endParaRPr lang="el-GR" sz="1600" b="1" dirty="0">
              <a:solidFill>
                <a:srgbClr val="000000"/>
              </a:solidFill>
            </a:endParaRPr>
          </a:p>
        </p:txBody>
      </p:sp>
      <p:pic>
        <p:nvPicPr>
          <p:cNvPr id="4" name="Εικόνα 3" descr="Εικόνα που περιέχει κείμενο, στιγμιότυπο οθόνης, διάγραμμα, ορθογώνιο παραλληλόγραμμο&#10;&#10;Περιγραφή που δημιουργήθηκε αυτόματα">
            <a:extLst>
              <a:ext uri="{FF2B5EF4-FFF2-40B4-BE49-F238E27FC236}">
                <a16:creationId xmlns:a16="http://schemas.microsoft.com/office/drawing/2014/main" id="{04EDEF70-D1A0-CFA9-557C-C9934C0EC68E}"/>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auto">
          <a:xfrm>
            <a:off x="5824728" y="1175658"/>
            <a:ext cx="6042375" cy="4662434"/>
          </a:xfrm>
          <a:prstGeom prst="rect">
            <a:avLst/>
          </a:prstGeom>
          <a:noFill/>
        </p:spPr>
      </p:pic>
    </p:spTree>
    <p:extLst>
      <p:ext uri="{BB962C8B-B14F-4D97-AF65-F5344CB8AC3E}">
        <p14:creationId xmlns:p14="http://schemas.microsoft.com/office/powerpoint/2010/main" val="258067528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F22D3B26-1578-5B98-CB41-39D78BB39C63}"/>
              </a:ext>
            </a:extLst>
          </p:cNvPr>
          <p:cNvSpPr>
            <a:spLocks noGrp="1"/>
          </p:cNvSpPr>
          <p:nvPr>
            <p:ph type="title"/>
          </p:nvPr>
        </p:nvSpPr>
        <p:spPr>
          <a:xfrm>
            <a:off x="1687669" y="624110"/>
            <a:ext cx="4137059" cy="1280890"/>
          </a:xfrm>
        </p:spPr>
        <p:txBody>
          <a:bodyPr>
            <a:normAutofit/>
          </a:bodyPr>
          <a:lstStyle/>
          <a:p>
            <a:r>
              <a:rPr lang="el-GR" sz="3000" dirty="0"/>
              <a:t>Αποτελέσματα ερωτηματολογίου(5</a:t>
            </a:r>
            <a:r>
              <a:rPr lang="en-US" sz="3000" dirty="0"/>
              <a:t>)</a:t>
            </a:r>
            <a:endParaRPr lang="el-GR" sz="3000" dirty="0"/>
          </a:p>
        </p:txBody>
      </p:sp>
      <p:sp>
        <p:nvSpPr>
          <p:cNvPr id="3" name="Θέση περιεχομένου 2">
            <a:extLst>
              <a:ext uri="{FF2B5EF4-FFF2-40B4-BE49-F238E27FC236}">
                <a16:creationId xmlns:a16="http://schemas.microsoft.com/office/drawing/2014/main" id="{F825CB1E-74BA-B6BD-089D-631ECD3267C3}"/>
              </a:ext>
            </a:extLst>
          </p:cNvPr>
          <p:cNvSpPr>
            <a:spLocks noGrp="1"/>
          </p:cNvSpPr>
          <p:nvPr>
            <p:ph idx="1"/>
          </p:nvPr>
        </p:nvSpPr>
        <p:spPr>
          <a:xfrm>
            <a:off x="1271973" y="2163745"/>
            <a:ext cx="4140772" cy="3503525"/>
          </a:xfrm>
        </p:spPr>
        <p:txBody>
          <a:bodyPr>
            <a:normAutofit/>
          </a:bodyPr>
          <a:lstStyle/>
          <a:p>
            <a:r>
              <a:rPr lang="el-GR" sz="1600" b="1" dirty="0">
                <a:solidFill>
                  <a:srgbClr val="000000"/>
                </a:solidFill>
              </a:rPr>
              <a:t>Απόσταση κατοικίας από τη στάση</a:t>
            </a:r>
            <a:r>
              <a:rPr lang="en-US" sz="1600" b="1" dirty="0">
                <a:solidFill>
                  <a:srgbClr val="000000"/>
                </a:solidFill>
              </a:rPr>
              <a:t>:</a:t>
            </a:r>
            <a:endParaRPr lang="el-GR" sz="1600" b="1" dirty="0">
              <a:solidFill>
                <a:srgbClr val="000000"/>
              </a:solidFill>
            </a:endParaRPr>
          </a:p>
          <a:p>
            <a:r>
              <a:rPr lang="el-GR" sz="1600" dirty="0">
                <a:solidFill>
                  <a:srgbClr val="000000"/>
                </a:solidFill>
              </a:rPr>
              <a:t>Η απόσταση της στάσης από την κατοικία αξιολογήθηκε κυρίως με 4 στα 5, βαθμολογία που έλαβε το 37,9% των απαντήσεων, υποδεικνύοντας γενική ικανοποίηση με μικρές δυνατότητες βελτίωσης. Ακολουθώντας, το 34,5% των συμμετεχόντων έδωσε την υψηλότερη βαθμολογία, 5/5, δηλώνοντας ότι η απόσταση είναι ιδανική για αυτούς.</a:t>
            </a:r>
            <a:endParaRPr lang="el-GR" sz="1600" b="1" dirty="0">
              <a:solidFill>
                <a:srgbClr val="000000"/>
              </a:solidFill>
            </a:endParaRPr>
          </a:p>
        </p:txBody>
      </p:sp>
      <p:pic>
        <p:nvPicPr>
          <p:cNvPr id="4" name="Εικόνα 3" descr="Εικόνα που περιέχει κείμενο, στιγμιότυπο οθόνης, ορθογώνιο παραλληλόγραμμο, διάγραμμα&#10;&#10;Περιγραφή που δημιουργήθηκε αυτόματα">
            <a:extLst>
              <a:ext uri="{FF2B5EF4-FFF2-40B4-BE49-F238E27FC236}">
                <a16:creationId xmlns:a16="http://schemas.microsoft.com/office/drawing/2014/main" id="{BF37D286-935A-9094-E040-4689DC8F4FF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auto">
          <a:xfrm>
            <a:off x="5824728" y="1175657"/>
            <a:ext cx="5992134" cy="4642339"/>
          </a:xfrm>
          <a:prstGeom prst="rect">
            <a:avLst/>
          </a:prstGeom>
          <a:noFill/>
        </p:spPr>
      </p:pic>
    </p:spTree>
    <p:extLst>
      <p:ext uri="{BB962C8B-B14F-4D97-AF65-F5344CB8AC3E}">
        <p14:creationId xmlns:p14="http://schemas.microsoft.com/office/powerpoint/2010/main" val="425410446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D2C10AF5-4934-1416-8F22-A8E746505370}"/>
              </a:ext>
            </a:extLst>
          </p:cNvPr>
          <p:cNvSpPr>
            <a:spLocks noGrp="1"/>
          </p:cNvSpPr>
          <p:nvPr>
            <p:ph type="title"/>
          </p:nvPr>
        </p:nvSpPr>
        <p:spPr>
          <a:xfrm>
            <a:off x="1687669" y="624110"/>
            <a:ext cx="4137059" cy="1280890"/>
          </a:xfrm>
        </p:spPr>
        <p:txBody>
          <a:bodyPr>
            <a:normAutofit/>
          </a:bodyPr>
          <a:lstStyle/>
          <a:p>
            <a:r>
              <a:rPr lang="el-GR" sz="3000" dirty="0"/>
              <a:t>Αποτελέσματα ερωτηματολογίου(6</a:t>
            </a:r>
            <a:r>
              <a:rPr lang="en-US" sz="3000" dirty="0"/>
              <a:t>)</a:t>
            </a:r>
            <a:endParaRPr lang="el-GR" sz="3000" dirty="0"/>
          </a:p>
        </p:txBody>
      </p:sp>
      <p:sp>
        <p:nvSpPr>
          <p:cNvPr id="3" name="Θέση περιεχομένου 2">
            <a:extLst>
              <a:ext uri="{FF2B5EF4-FFF2-40B4-BE49-F238E27FC236}">
                <a16:creationId xmlns:a16="http://schemas.microsoft.com/office/drawing/2014/main" id="{088EF070-7A96-609E-64F8-DBD019C84037}"/>
              </a:ext>
            </a:extLst>
          </p:cNvPr>
          <p:cNvSpPr>
            <a:spLocks noGrp="1"/>
          </p:cNvSpPr>
          <p:nvPr>
            <p:ph idx="1"/>
          </p:nvPr>
        </p:nvSpPr>
        <p:spPr>
          <a:xfrm>
            <a:off x="1472940" y="2143649"/>
            <a:ext cx="3912976" cy="2809352"/>
          </a:xfrm>
        </p:spPr>
        <p:txBody>
          <a:bodyPr>
            <a:normAutofit/>
          </a:bodyPr>
          <a:lstStyle/>
          <a:p>
            <a:r>
              <a:rPr lang="el-GR" sz="1600" b="1" dirty="0">
                <a:solidFill>
                  <a:srgbClr val="000000"/>
                </a:solidFill>
              </a:rPr>
              <a:t>Αξιοπιστία</a:t>
            </a:r>
            <a:r>
              <a:rPr lang="en-US" sz="1600" b="1" dirty="0">
                <a:solidFill>
                  <a:srgbClr val="000000"/>
                </a:solidFill>
              </a:rPr>
              <a:t>:</a:t>
            </a:r>
            <a:endParaRPr lang="el-GR" sz="1600" b="1" dirty="0">
              <a:solidFill>
                <a:srgbClr val="000000"/>
              </a:solidFill>
            </a:endParaRPr>
          </a:p>
          <a:p>
            <a:r>
              <a:rPr lang="el-GR" sz="1600" dirty="0">
                <a:solidFill>
                  <a:srgbClr val="000000"/>
                </a:solidFill>
              </a:rPr>
              <a:t>Η αξιοπιστία αξιολογήθηκε ισομερώς με 3 στα 5 και 4 στα 5, καθώς και οι δύο βαθμολογίες συγκέντρωσαν το ίδιο ποσοστό, 41,2%. Αυτό υποδεικνύει ότι οι απόψεις των συμμετεχόντων για την αξιοπιστία είναι μοιρασμένες μεταξύ μέτριας και αρκετά καλής αξιολόγησης.</a:t>
            </a:r>
            <a:endParaRPr lang="el-GR" sz="1600" b="1" dirty="0">
              <a:solidFill>
                <a:srgbClr val="000000"/>
              </a:solidFill>
            </a:endParaRPr>
          </a:p>
        </p:txBody>
      </p:sp>
      <p:pic>
        <p:nvPicPr>
          <p:cNvPr id="4" name="Εικόνα 3" descr="Εικόνα που περιέχει κείμενο, στιγμιότυπο οθόνης, ορθογώνιο παραλληλόγραμμο, διάγραμμα&#10;&#10;Περιγραφή που δημιουργήθηκε αυτόματα">
            <a:extLst>
              <a:ext uri="{FF2B5EF4-FFF2-40B4-BE49-F238E27FC236}">
                <a16:creationId xmlns:a16="http://schemas.microsoft.com/office/drawing/2014/main" id="{DFEE623C-C0DB-9451-CA57-6ED9932318F9}"/>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auto">
          <a:xfrm>
            <a:off x="5824728" y="1266092"/>
            <a:ext cx="6042375" cy="4360985"/>
          </a:xfrm>
          <a:prstGeom prst="rect">
            <a:avLst/>
          </a:prstGeom>
          <a:noFill/>
        </p:spPr>
      </p:pic>
    </p:spTree>
    <p:extLst>
      <p:ext uri="{BB962C8B-B14F-4D97-AF65-F5344CB8AC3E}">
        <p14:creationId xmlns:p14="http://schemas.microsoft.com/office/powerpoint/2010/main" val="377300576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C107EB05-ABCD-B76A-39A7-D639B502F91E}"/>
              </a:ext>
            </a:extLst>
          </p:cNvPr>
          <p:cNvSpPr>
            <a:spLocks noGrp="1"/>
          </p:cNvSpPr>
          <p:nvPr>
            <p:ph type="title"/>
          </p:nvPr>
        </p:nvSpPr>
        <p:spPr>
          <a:xfrm>
            <a:off x="1687669" y="624110"/>
            <a:ext cx="4137059" cy="1280890"/>
          </a:xfrm>
        </p:spPr>
        <p:txBody>
          <a:bodyPr>
            <a:normAutofit/>
          </a:bodyPr>
          <a:lstStyle/>
          <a:p>
            <a:r>
              <a:rPr lang="el-GR" sz="3000" dirty="0"/>
              <a:t>Αποτελέσματα ερωτηματολογίου(7</a:t>
            </a:r>
            <a:r>
              <a:rPr lang="en-US" sz="3000" dirty="0"/>
              <a:t>)</a:t>
            </a:r>
            <a:endParaRPr lang="el-GR" sz="3000" dirty="0"/>
          </a:p>
        </p:txBody>
      </p:sp>
      <p:sp>
        <p:nvSpPr>
          <p:cNvPr id="3" name="Θέση περιεχομένου 2">
            <a:extLst>
              <a:ext uri="{FF2B5EF4-FFF2-40B4-BE49-F238E27FC236}">
                <a16:creationId xmlns:a16="http://schemas.microsoft.com/office/drawing/2014/main" id="{93308270-F300-365F-11E5-95158E16BB57}"/>
              </a:ext>
            </a:extLst>
          </p:cNvPr>
          <p:cNvSpPr>
            <a:spLocks noGrp="1"/>
          </p:cNvSpPr>
          <p:nvPr>
            <p:ph idx="1"/>
          </p:nvPr>
        </p:nvSpPr>
        <p:spPr>
          <a:xfrm>
            <a:off x="1683956" y="2133600"/>
            <a:ext cx="3782347" cy="3080169"/>
          </a:xfrm>
        </p:spPr>
        <p:txBody>
          <a:bodyPr>
            <a:normAutofit/>
          </a:bodyPr>
          <a:lstStyle/>
          <a:p>
            <a:r>
              <a:rPr lang="el-GR" sz="1600" b="1" dirty="0">
                <a:solidFill>
                  <a:srgbClr val="000000"/>
                </a:solidFill>
              </a:rPr>
              <a:t>Ασφάλεια</a:t>
            </a:r>
            <a:r>
              <a:rPr lang="en-US" sz="1600" b="1" dirty="0">
                <a:solidFill>
                  <a:srgbClr val="000000"/>
                </a:solidFill>
              </a:rPr>
              <a:t>:</a:t>
            </a:r>
            <a:endParaRPr lang="el-GR" sz="1600" b="1" dirty="0">
              <a:solidFill>
                <a:srgbClr val="000000"/>
              </a:solidFill>
            </a:endParaRPr>
          </a:p>
          <a:p>
            <a:r>
              <a:rPr lang="el-GR" sz="1600" dirty="0">
                <a:solidFill>
                  <a:srgbClr val="000000"/>
                </a:solidFill>
              </a:rPr>
              <a:t>Η ασφάλεια αξιολογήθηκε με 3 στα 5 από το 34,48% των συμμετεχόντων, υποδεικνύοντας μέτρια ικανοποίηση. Ακολουθεί η βαθμολογία 4 στα 5, την οποία επέλεξε το 31,03%, υποδεικνύοντας ότι αρκετοί την θεωρούν ικανοποιητική, αλλά με περιθώρια για βελτίωση.</a:t>
            </a:r>
            <a:endParaRPr lang="el-GR" sz="1600" b="1" dirty="0">
              <a:solidFill>
                <a:srgbClr val="000000"/>
              </a:solidFill>
            </a:endParaRPr>
          </a:p>
        </p:txBody>
      </p:sp>
      <p:pic>
        <p:nvPicPr>
          <p:cNvPr id="4" name="Εικόνα 3" descr="Εικόνα που περιέχει κείμενο, στιγμιότυπο οθόνης, ορθογώνιο παραλληλόγραμμο, διάγραμμα&#10;&#10;Περιγραφή που δημιουργήθηκε αυτόματα">
            <a:extLst>
              <a:ext uri="{FF2B5EF4-FFF2-40B4-BE49-F238E27FC236}">
                <a16:creationId xmlns:a16="http://schemas.microsoft.com/office/drawing/2014/main" id="{391BA96B-792B-62DB-25F5-63051AB7F49E}"/>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auto">
          <a:xfrm>
            <a:off x="5824728" y="1135465"/>
            <a:ext cx="6012230" cy="4501660"/>
          </a:xfrm>
          <a:prstGeom prst="rect">
            <a:avLst/>
          </a:prstGeom>
          <a:noFill/>
        </p:spPr>
      </p:pic>
    </p:spTree>
    <p:extLst>
      <p:ext uri="{BB962C8B-B14F-4D97-AF65-F5344CB8AC3E}">
        <p14:creationId xmlns:p14="http://schemas.microsoft.com/office/powerpoint/2010/main" val="333789900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9C09DA5C-E29C-8BA6-F491-0AFAC9051554}"/>
              </a:ext>
            </a:extLst>
          </p:cNvPr>
          <p:cNvSpPr>
            <a:spLocks noGrp="1"/>
          </p:cNvSpPr>
          <p:nvPr>
            <p:ph type="title"/>
          </p:nvPr>
        </p:nvSpPr>
        <p:spPr>
          <a:xfrm>
            <a:off x="1687669" y="624110"/>
            <a:ext cx="4137059" cy="1280890"/>
          </a:xfrm>
        </p:spPr>
        <p:txBody>
          <a:bodyPr>
            <a:normAutofit/>
          </a:bodyPr>
          <a:lstStyle/>
          <a:p>
            <a:r>
              <a:rPr lang="el-GR" sz="3000" dirty="0"/>
              <a:t>Αποτελέσματα ερωτηματολογίου(8</a:t>
            </a:r>
            <a:r>
              <a:rPr lang="en-US" sz="3000" dirty="0"/>
              <a:t>)</a:t>
            </a:r>
            <a:endParaRPr lang="el-GR" sz="3000" dirty="0"/>
          </a:p>
        </p:txBody>
      </p:sp>
      <p:sp>
        <p:nvSpPr>
          <p:cNvPr id="3" name="Θέση περιεχομένου 2">
            <a:extLst>
              <a:ext uri="{FF2B5EF4-FFF2-40B4-BE49-F238E27FC236}">
                <a16:creationId xmlns:a16="http://schemas.microsoft.com/office/drawing/2014/main" id="{B2E4B3C6-4BEE-046C-9B1C-9E1787FBD3C6}"/>
              </a:ext>
            </a:extLst>
          </p:cNvPr>
          <p:cNvSpPr>
            <a:spLocks noGrp="1"/>
          </p:cNvSpPr>
          <p:nvPr>
            <p:ph idx="1"/>
          </p:nvPr>
        </p:nvSpPr>
        <p:spPr>
          <a:xfrm>
            <a:off x="1352361" y="1970035"/>
            <a:ext cx="3912976" cy="3777622"/>
          </a:xfrm>
        </p:spPr>
        <p:txBody>
          <a:bodyPr>
            <a:normAutofit/>
          </a:bodyPr>
          <a:lstStyle/>
          <a:p>
            <a:r>
              <a:rPr lang="el-GR" sz="1600" b="1" dirty="0">
                <a:solidFill>
                  <a:srgbClr val="000000"/>
                </a:solidFill>
              </a:rPr>
              <a:t>Χρόνος αναμονής</a:t>
            </a:r>
            <a:r>
              <a:rPr lang="en-US" sz="1600" b="1" dirty="0">
                <a:solidFill>
                  <a:srgbClr val="000000"/>
                </a:solidFill>
              </a:rPr>
              <a:t>:</a:t>
            </a:r>
            <a:endParaRPr lang="el-GR" sz="1600" b="1" dirty="0">
              <a:solidFill>
                <a:srgbClr val="000000"/>
              </a:solidFill>
            </a:endParaRPr>
          </a:p>
          <a:p>
            <a:r>
              <a:rPr lang="el-GR" sz="1600" dirty="0">
                <a:solidFill>
                  <a:srgbClr val="000000"/>
                </a:solidFill>
              </a:rPr>
              <a:t>Ο χρόνος αναμονής στη στάση αξιολογήθηκε κυρίως με 3 στα 5, βαθμολογία που έλαβε το 41,28% των συμμετεχόντων, υποδεικνύοντας μέτρια ικανοποίηση. Συνολικά, τα ποσοστά δείχνουν ότι η μέση αξιολόγηση για τον χρόνο αναμονής είναι γύρω από το 3/5, υποδεικνύοντας ότι οι περισσότεροι συμμετέχοντες τον θεωρούν ικανοποιητικό, αλλά όχι εξαιρετικό.</a:t>
            </a:r>
            <a:endParaRPr lang="el-GR" sz="1600" b="1" dirty="0">
              <a:solidFill>
                <a:srgbClr val="000000"/>
              </a:solidFill>
            </a:endParaRPr>
          </a:p>
        </p:txBody>
      </p:sp>
      <p:pic>
        <p:nvPicPr>
          <p:cNvPr id="4" name="Εικόνα 3" descr="Εικόνα που περιέχει κείμενο, στιγμιότυπο οθόνης, διάγραμμα, ορθογώνιο παραλληλόγραμμο&#10;&#10;Περιγραφή που δημιουργήθηκε αυτόματα">
            <a:extLst>
              <a:ext uri="{FF2B5EF4-FFF2-40B4-BE49-F238E27FC236}">
                <a16:creationId xmlns:a16="http://schemas.microsoft.com/office/drawing/2014/main" id="{1C62F487-B95F-DE8C-4146-D4CC09BDC47C}"/>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auto">
          <a:xfrm>
            <a:off x="6091916" y="1316334"/>
            <a:ext cx="5885719" cy="4431323"/>
          </a:xfrm>
          <a:prstGeom prst="rect">
            <a:avLst/>
          </a:prstGeom>
          <a:noFill/>
        </p:spPr>
      </p:pic>
    </p:spTree>
    <p:extLst>
      <p:ext uri="{BB962C8B-B14F-4D97-AF65-F5344CB8AC3E}">
        <p14:creationId xmlns:p14="http://schemas.microsoft.com/office/powerpoint/2010/main" val="110810206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FE65B24F-703E-2FA1-507A-A949F93DDB27}"/>
              </a:ext>
            </a:extLst>
          </p:cNvPr>
          <p:cNvSpPr>
            <a:spLocks noGrp="1"/>
          </p:cNvSpPr>
          <p:nvPr>
            <p:ph type="title"/>
          </p:nvPr>
        </p:nvSpPr>
        <p:spPr>
          <a:xfrm>
            <a:off x="1687669" y="624110"/>
            <a:ext cx="4137059" cy="1280890"/>
          </a:xfrm>
        </p:spPr>
        <p:txBody>
          <a:bodyPr>
            <a:normAutofit/>
          </a:bodyPr>
          <a:lstStyle/>
          <a:p>
            <a:r>
              <a:rPr lang="el-GR" sz="3000" dirty="0"/>
              <a:t>Αποτελέσματα ερωτηματολογίου(</a:t>
            </a:r>
            <a:r>
              <a:rPr lang="en-US" sz="3000" dirty="0"/>
              <a:t>9)</a:t>
            </a:r>
            <a:endParaRPr lang="el-GR" sz="3000" dirty="0"/>
          </a:p>
        </p:txBody>
      </p:sp>
      <p:sp>
        <p:nvSpPr>
          <p:cNvPr id="3" name="Θέση περιεχομένου 2">
            <a:extLst>
              <a:ext uri="{FF2B5EF4-FFF2-40B4-BE49-F238E27FC236}">
                <a16:creationId xmlns:a16="http://schemas.microsoft.com/office/drawing/2014/main" id="{20E93796-8079-D6BE-3C70-73E0181ACE13}"/>
              </a:ext>
            </a:extLst>
          </p:cNvPr>
          <p:cNvSpPr>
            <a:spLocks noGrp="1"/>
          </p:cNvSpPr>
          <p:nvPr>
            <p:ph idx="1"/>
          </p:nvPr>
        </p:nvSpPr>
        <p:spPr>
          <a:xfrm>
            <a:off x="1683956" y="2133600"/>
            <a:ext cx="3902928" cy="3080169"/>
          </a:xfrm>
        </p:spPr>
        <p:txBody>
          <a:bodyPr>
            <a:normAutofit/>
          </a:bodyPr>
          <a:lstStyle/>
          <a:p>
            <a:r>
              <a:rPr lang="el-GR" sz="1600" b="1" dirty="0">
                <a:solidFill>
                  <a:srgbClr val="000000"/>
                </a:solidFill>
              </a:rPr>
              <a:t>Τιμή εισιτηρίου</a:t>
            </a:r>
            <a:r>
              <a:rPr lang="en-US" sz="1600" b="1" dirty="0">
                <a:solidFill>
                  <a:srgbClr val="000000"/>
                </a:solidFill>
              </a:rPr>
              <a:t>:</a:t>
            </a:r>
            <a:endParaRPr lang="el-GR" sz="1600" b="1" dirty="0">
              <a:solidFill>
                <a:srgbClr val="000000"/>
              </a:solidFill>
            </a:endParaRPr>
          </a:p>
          <a:p>
            <a:r>
              <a:rPr lang="el-GR" sz="1600" dirty="0">
                <a:solidFill>
                  <a:srgbClr val="000000"/>
                </a:solidFill>
              </a:rPr>
              <a:t>Η τιμή του εισιτηρίου για το λεωφορείο αξιολογήθηκε με 2 στα 5 από το 34,3% των συμμετεχόντων, υποδεικνύοντας ότι αρκετοί την θεωρούν χαμηλή σε σχέση με τις προσδοκίες τους. Αμέσως μετά, το 31,03% έδωσε βαθμολογία 3/5, δείχνοντας μέτρια ικανοποίηση με την τιμή.</a:t>
            </a:r>
            <a:endParaRPr lang="el-GR" sz="1600" b="1" dirty="0">
              <a:solidFill>
                <a:srgbClr val="000000"/>
              </a:solidFill>
            </a:endParaRPr>
          </a:p>
        </p:txBody>
      </p:sp>
      <p:pic>
        <p:nvPicPr>
          <p:cNvPr id="4" name="Εικόνα 3" descr="Εικόνα που περιέχει κείμενο, στιγμιότυπο οθόνης, διάγραμμα, ορθογώνιο παραλληλόγραμμο&#10;&#10;Περιγραφή που δημιουργήθηκε αυτόματα">
            <a:extLst>
              <a:ext uri="{FF2B5EF4-FFF2-40B4-BE49-F238E27FC236}">
                <a16:creationId xmlns:a16="http://schemas.microsoft.com/office/drawing/2014/main" id="{FF28C875-BB6C-1E11-E9BB-395E0BFEA71E}"/>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auto">
          <a:xfrm>
            <a:off x="5824728" y="1055078"/>
            <a:ext cx="6012230" cy="4572000"/>
          </a:xfrm>
          <a:prstGeom prst="rect">
            <a:avLst/>
          </a:prstGeom>
          <a:noFill/>
        </p:spPr>
      </p:pic>
    </p:spTree>
    <p:extLst>
      <p:ext uri="{BB962C8B-B14F-4D97-AF65-F5344CB8AC3E}">
        <p14:creationId xmlns:p14="http://schemas.microsoft.com/office/powerpoint/2010/main" val="261862775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BE907688-6767-67F8-84BE-E1E0C727C0E6}"/>
              </a:ext>
            </a:extLst>
          </p:cNvPr>
          <p:cNvSpPr>
            <a:spLocks noGrp="1"/>
          </p:cNvSpPr>
          <p:nvPr>
            <p:ph type="title"/>
          </p:nvPr>
        </p:nvSpPr>
        <p:spPr>
          <a:xfrm>
            <a:off x="1687669" y="624110"/>
            <a:ext cx="4137059" cy="1280890"/>
          </a:xfrm>
        </p:spPr>
        <p:txBody>
          <a:bodyPr>
            <a:normAutofit/>
          </a:bodyPr>
          <a:lstStyle/>
          <a:p>
            <a:r>
              <a:rPr lang="el-GR" sz="3000" dirty="0"/>
              <a:t>Αποτελέσματα ερωτηματολογίου(10</a:t>
            </a:r>
            <a:r>
              <a:rPr lang="en-US" sz="3000" dirty="0"/>
              <a:t>)</a:t>
            </a:r>
            <a:endParaRPr lang="el-GR" sz="3000" dirty="0"/>
          </a:p>
        </p:txBody>
      </p:sp>
      <p:sp>
        <p:nvSpPr>
          <p:cNvPr id="3" name="Θέση περιεχομένου 2">
            <a:extLst>
              <a:ext uri="{FF2B5EF4-FFF2-40B4-BE49-F238E27FC236}">
                <a16:creationId xmlns:a16="http://schemas.microsoft.com/office/drawing/2014/main" id="{D938F26E-CDB6-5AD9-BD22-23483321AE6F}"/>
              </a:ext>
            </a:extLst>
          </p:cNvPr>
          <p:cNvSpPr>
            <a:spLocks noGrp="1"/>
          </p:cNvSpPr>
          <p:nvPr>
            <p:ph idx="1"/>
          </p:nvPr>
        </p:nvSpPr>
        <p:spPr>
          <a:xfrm>
            <a:off x="1493037" y="2073309"/>
            <a:ext cx="3571332" cy="3513574"/>
          </a:xfrm>
        </p:spPr>
        <p:txBody>
          <a:bodyPr>
            <a:normAutofit/>
          </a:bodyPr>
          <a:lstStyle/>
          <a:p>
            <a:r>
              <a:rPr lang="el-GR" sz="1600" b="1" dirty="0">
                <a:solidFill>
                  <a:srgbClr val="000000"/>
                </a:solidFill>
              </a:rPr>
              <a:t>Γενική βαθμολογία</a:t>
            </a:r>
            <a:r>
              <a:rPr lang="en-US" sz="1600" b="1" dirty="0">
                <a:solidFill>
                  <a:srgbClr val="000000"/>
                </a:solidFill>
              </a:rPr>
              <a:t>:</a:t>
            </a:r>
            <a:endParaRPr lang="el-GR" sz="1600" b="1" dirty="0">
              <a:solidFill>
                <a:srgbClr val="000000"/>
              </a:solidFill>
            </a:endParaRPr>
          </a:p>
          <a:p>
            <a:r>
              <a:rPr lang="el-GR" sz="1600" dirty="0">
                <a:solidFill>
                  <a:srgbClr val="000000"/>
                </a:solidFill>
              </a:rPr>
              <a:t>Στην ερώτηση "Πόσο θα βαθμολογούσατε το μέσο γενικά;", το 51,7% των συμμετεχόντων έδωσε βαθμολογία 4/5, δείχνοντας γενικά καλή ικανοποίηση. Αντίθετα, μόνο το 3,45% επέλεξε την υψηλότερη βαθμολογία 5/5, ενώ η πλειονότητα φαίνεται να έχει μια πιο συγκρατημένη άποψη.</a:t>
            </a:r>
            <a:endParaRPr lang="el-GR" sz="1600" b="1" dirty="0">
              <a:solidFill>
                <a:srgbClr val="000000"/>
              </a:solidFill>
            </a:endParaRPr>
          </a:p>
        </p:txBody>
      </p:sp>
      <p:pic>
        <p:nvPicPr>
          <p:cNvPr id="4" name="Εικόνα 3" descr="Εικόνα που περιέχει κείμενο, στιγμιότυπο οθόνης, ορθογώνιο παραλληλόγραμμο, γράφημα&#10;&#10;Περιγραφή που δημιουργήθηκε αυτόματα">
            <a:extLst>
              <a:ext uri="{FF2B5EF4-FFF2-40B4-BE49-F238E27FC236}">
                <a16:creationId xmlns:a16="http://schemas.microsoft.com/office/drawing/2014/main" id="{B6453FA9-1B66-1442-7813-796752EAFC94}"/>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auto">
          <a:xfrm>
            <a:off x="5824728" y="1295491"/>
            <a:ext cx="6052424" cy="4291392"/>
          </a:xfrm>
          <a:prstGeom prst="rect">
            <a:avLst/>
          </a:prstGeom>
          <a:noFill/>
        </p:spPr>
      </p:pic>
    </p:spTree>
    <p:extLst>
      <p:ext uri="{BB962C8B-B14F-4D97-AF65-F5344CB8AC3E}">
        <p14:creationId xmlns:p14="http://schemas.microsoft.com/office/powerpoint/2010/main" val="35221743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6000"/>
                <a:shade val="99000"/>
                <a:satMod val="140000"/>
              </a:schemeClr>
            </a:gs>
            <a:gs pos="65000">
              <a:schemeClr val="bg1">
                <a:tint val="100000"/>
                <a:shade val="80000"/>
                <a:satMod val="130000"/>
              </a:schemeClr>
            </a:gs>
            <a:gs pos="100000">
              <a:schemeClr val="bg1">
                <a:tint val="100000"/>
                <a:shade val="48000"/>
                <a:satMod val="120000"/>
              </a:schemeClr>
            </a:gs>
          </a:gsLst>
          <a:lin ang="16200000" scaled="0"/>
        </a:gra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25C8D2C1-DA83-420D-9635-D52CE066B5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l-GR"/>
          </a:p>
        </p:txBody>
      </p:sp>
      <p:sp>
        <p:nvSpPr>
          <p:cNvPr id="19" name="Rectangle 18">
            <a:extLst>
              <a:ext uri="{FF2B5EF4-FFF2-40B4-BE49-F238E27FC236}">
                <a16:creationId xmlns:a16="http://schemas.microsoft.com/office/drawing/2014/main" id="{434F74C9-6A0B-409E-AD1C-45B58BE91B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l-GR"/>
          </a:p>
        </p:txBody>
      </p:sp>
      <p:cxnSp>
        <p:nvCxnSpPr>
          <p:cNvPr id="21" name="Straight Connector 20">
            <a:extLst>
              <a:ext uri="{FF2B5EF4-FFF2-40B4-BE49-F238E27FC236}">
                <a16:creationId xmlns:a16="http://schemas.microsoft.com/office/drawing/2014/main" id="{F5486A9D-1265-4B57-91E6-68E666B978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12" name="Εικόνα 11" descr="Εικόνα που περιέχει στιγμιότυπο οθόνης, άτομο, καρτούν, σχεδίαση">
            <a:extLst>
              <a:ext uri="{FF2B5EF4-FFF2-40B4-BE49-F238E27FC236}">
                <a16:creationId xmlns:a16="http://schemas.microsoft.com/office/drawing/2014/main" id="{79FB090D-E381-F0B0-DCB1-62A00525A3BD}"/>
              </a:ext>
            </a:extLst>
          </p:cNvPr>
          <p:cNvPicPr>
            <a:picLocks noChangeAspect="1"/>
          </p:cNvPicPr>
          <p:nvPr/>
        </p:nvPicPr>
        <p:blipFill>
          <a:blip r:embed="rId2">
            <a:alphaModFix amt="35000"/>
            <a:extLst>
              <a:ext uri="{28A0092B-C50C-407E-A947-70E740481C1C}">
                <a14:useLocalDpi xmlns:a14="http://schemas.microsoft.com/office/drawing/2010/main" val="0"/>
              </a:ext>
            </a:extLst>
          </a:blip>
          <a:srcRect t="25000"/>
          <a:stretch/>
        </p:blipFill>
        <p:spPr>
          <a:xfrm>
            <a:off x="20" y="10"/>
            <a:ext cx="12191980" cy="6857990"/>
          </a:xfrm>
          <a:prstGeom prst="rect">
            <a:avLst/>
          </a:prstGeom>
        </p:spPr>
      </p:pic>
      <p:sp>
        <p:nvSpPr>
          <p:cNvPr id="2" name="Τίτλος 1">
            <a:extLst>
              <a:ext uri="{FF2B5EF4-FFF2-40B4-BE49-F238E27FC236}">
                <a16:creationId xmlns:a16="http://schemas.microsoft.com/office/drawing/2014/main" id="{D436A566-9817-4221-76ED-110B91ECA993}"/>
              </a:ext>
            </a:extLst>
          </p:cNvPr>
          <p:cNvSpPr>
            <a:spLocks noGrp="1"/>
          </p:cNvSpPr>
          <p:nvPr>
            <p:ph type="title"/>
          </p:nvPr>
        </p:nvSpPr>
        <p:spPr>
          <a:xfrm>
            <a:off x="1097280" y="758952"/>
            <a:ext cx="10058400" cy="3566160"/>
          </a:xfrm>
        </p:spPr>
        <p:txBody>
          <a:bodyPr vert="horz" lIns="91440" tIns="45720" rIns="91440" bIns="45720" rtlCol="0" anchor="b">
            <a:normAutofit/>
          </a:bodyPr>
          <a:lstStyle/>
          <a:p>
            <a:r>
              <a:rPr lang="en-US" sz="8000"/>
              <a:t>ΜΕΘΟΔΟΛΟΓΙΑ</a:t>
            </a:r>
          </a:p>
        </p:txBody>
      </p:sp>
      <p:cxnSp>
        <p:nvCxnSpPr>
          <p:cNvPr id="23" name="Straight Connector 22">
            <a:extLst>
              <a:ext uri="{FF2B5EF4-FFF2-40B4-BE49-F238E27FC236}">
                <a16:creationId xmlns:a16="http://schemas.microsoft.com/office/drawing/2014/main" id="{4071767D-5FF7-4508-B8B7-BB60FF3AB25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C4E89C94-E462-4566-A15A-32835FD68B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l-GR"/>
          </a:p>
        </p:txBody>
      </p:sp>
      <p:sp>
        <p:nvSpPr>
          <p:cNvPr id="27" name="Rectangle 26">
            <a:extLst>
              <a:ext uri="{FF2B5EF4-FFF2-40B4-BE49-F238E27FC236}">
                <a16:creationId xmlns:a16="http://schemas.microsoft.com/office/drawing/2014/main" id="{E25F4A20-71FB-4A26-92E2-89DED49264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l-GR"/>
          </a:p>
        </p:txBody>
      </p:sp>
    </p:spTree>
    <p:extLst>
      <p:ext uri="{BB962C8B-B14F-4D97-AF65-F5344CB8AC3E}">
        <p14:creationId xmlns:p14="http://schemas.microsoft.com/office/powerpoint/2010/main" val="625426069"/>
      </p:ext>
    </p:extLst>
  </p:cSld>
  <p:clrMapOvr>
    <a:overrideClrMapping bg1="dk1" tx1="lt1" bg2="dk2" tx2="lt2" accent1="accent1" accent2="accent2" accent3="accent3" accent4="accent4" accent5="accent5" accent6="accent6" hlink="hlink" folHlink="folHlink"/>
  </p:clrMapOvr>
</p:sld>
</file>

<file path=ppt/slides/slide4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F1EE9BC2-B134-2630-82A2-2B6977CE74FB}"/>
              </a:ext>
            </a:extLst>
          </p:cNvPr>
          <p:cNvSpPr>
            <a:spLocks noGrp="1"/>
          </p:cNvSpPr>
          <p:nvPr>
            <p:ph type="title"/>
          </p:nvPr>
        </p:nvSpPr>
        <p:spPr>
          <a:xfrm>
            <a:off x="1687669" y="624110"/>
            <a:ext cx="4137059" cy="1280890"/>
          </a:xfrm>
        </p:spPr>
        <p:txBody>
          <a:bodyPr>
            <a:normAutofit/>
          </a:bodyPr>
          <a:lstStyle/>
          <a:p>
            <a:r>
              <a:rPr lang="el-GR" sz="3000"/>
              <a:t>Αποτελέσματα ερωτηματολογίου(11</a:t>
            </a:r>
            <a:r>
              <a:rPr lang="en-US" sz="3000"/>
              <a:t>)</a:t>
            </a:r>
            <a:endParaRPr lang="el-GR" sz="3000"/>
          </a:p>
        </p:txBody>
      </p:sp>
      <p:sp>
        <p:nvSpPr>
          <p:cNvPr id="3" name="Θέση περιεχομένου 2">
            <a:extLst>
              <a:ext uri="{FF2B5EF4-FFF2-40B4-BE49-F238E27FC236}">
                <a16:creationId xmlns:a16="http://schemas.microsoft.com/office/drawing/2014/main" id="{A371FB37-A236-3132-38FB-45AAF4318D8B}"/>
              </a:ext>
            </a:extLst>
          </p:cNvPr>
          <p:cNvSpPr>
            <a:spLocks noGrp="1"/>
          </p:cNvSpPr>
          <p:nvPr>
            <p:ph idx="1"/>
          </p:nvPr>
        </p:nvSpPr>
        <p:spPr>
          <a:xfrm>
            <a:off x="1683956" y="2133600"/>
            <a:ext cx="3490945" cy="3151833"/>
          </a:xfrm>
        </p:spPr>
        <p:txBody>
          <a:bodyPr>
            <a:normAutofit/>
          </a:bodyPr>
          <a:lstStyle/>
          <a:p>
            <a:r>
              <a:rPr lang="el-GR" sz="1600" b="1" dirty="0">
                <a:solidFill>
                  <a:srgbClr val="000000"/>
                </a:solidFill>
              </a:rPr>
              <a:t>Μέσος όρος για κάθε ερώτηση</a:t>
            </a:r>
            <a:r>
              <a:rPr lang="en-US" sz="1600" b="1" dirty="0">
                <a:solidFill>
                  <a:srgbClr val="000000"/>
                </a:solidFill>
              </a:rPr>
              <a:t>:</a:t>
            </a:r>
            <a:endParaRPr lang="el-GR" sz="1600" b="1" dirty="0">
              <a:solidFill>
                <a:srgbClr val="000000"/>
              </a:solidFill>
            </a:endParaRPr>
          </a:p>
          <a:p>
            <a:r>
              <a:rPr lang="el-GR" sz="1600" dirty="0">
                <a:solidFill>
                  <a:srgbClr val="000000"/>
                </a:solidFill>
              </a:rPr>
              <a:t>Η απόσταση της στάσης από την κατοικία κατέγραψε τον υψηλότερο μέσο όρο με 4/5, ενώ το κόμιστρο είχε τον χαμηλότερο μέσο όρο με 2,93/5, ενώ ο χρόνος αναμονής στη στάση αξιολογήθηκε με μέσο όρο 3/5.</a:t>
            </a:r>
            <a:endParaRPr lang="el-GR" sz="1600" b="1" dirty="0">
              <a:solidFill>
                <a:srgbClr val="000000"/>
              </a:solidFill>
            </a:endParaRPr>
          </a:p>
        </p:txBody>
      </p:sp>
      <p:pic>
        <p:nvPicPr>
          <p:cNvPr id="4" name="Εικόνα 3" descr="Εικόνα που περιέχει κείμενο, στιγμιότυπο οθόνης, πολυχρωμία, ορθογώνιο παραλληλόγραμμο&#10;&#10;Περιγραφή που δημιουργήθηκε αυτόματα">
            <a:extLst>
              <a:ext uri="{FF2B5EF4-FFF2-40B4-BE49-F238E27FC236}">
                <a16:creationId xmlns:a16="http://schemas.microsoft.com/office/drawing/2014/main" id="{BD48056F-827E-92BC-38A7-E1518B2F06E1}"/>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auto">
          <a:xfrm>
            <a:off x="5824728" y="1135464"/>
            <a:ext cx="6022279" cy="4441371"/>
          </a:xfrm>
          <a:prstGeom prst="rect">
            <a:avLst/>
          </a:prstGeom>
          <a:noFill/>
        </p:spPr>
      </p:pic>
    </p:spTree>
    <p:extLst>
      <p:ext uri="{BB962C8B-B14F-4D97-AF65-F5344CB8AC3E}">
        <p14:creationId xmlns:p14="http://schemas.microsoft.com/office/powerpoint/2010/main" val="173980831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6000"/>
                <a:shade val="99000"/>
                <a:satMod val="140000"/>
              </a:schemeClr>
            </a:gs>
            <a:gs pos="65000">
              <a:schemeClr val="bg1">
                <a:tint val="100000"/>
                <a:shade val="80000"/>
                <a:satMod val="130000"/>
              </a:schemeClr>
            </a:gs>
            <a:gs pos="100000">
              <a:schemeClr val="bg1">
                <a:tint val="100000"/>
                <a:shade val="48000"/>
                <a:satMod val="120000"/>
              </a:schemeClr>
            </a:gs>
          </a:gsLst>
          <a:lin ang="16200000" scaled="0"/>
        </a:gradFill>
        <a:effectLst/>
      </p:bgPr>
    </p:bg>
    <p:spTree>
      <p:nvGrpSpPr>
        <p:cNvPr id="1" name="">
          <a:extLst>
            <a:ext uri="{FF2B5EF4-FFF2-40B4-BE49-F238E27FC236}">
              <a16:creationId xmlns:a16="http://schemas.microsoft.com/office/drawing/2014/main" id="{7FFF1A0B-ADE8-EBFC-F082-BC57CD9014F7}"/>
            </a:ext>
          </a:extLst>
        </p:cNvPr>
        <p:cNvGrpSpPr/>
        <p:nvPr/>
      </p:nvGrpSpPr>
      <p:grpSpPr>
        <a:xfrm>
          <a:off x="0" y="0"/>
          <a:ext cx="0" cy="0"/>
          <a:chOff x="0" y="0"/>
          <a:chExt cx="0" cy="0"/>
        </a:xfrm>
      </p:grpSpPr>
      <p:sp>
        <p:nvSpPr>
          <p:cNvPr id="27" name="Rectangle 26">
            <a:extLst>
              <a:ext uri="{FF2B5EF4-FFF2-40B4-BE49-F238E27FC236}">
                <a16:creationId xmlns:a16="http://schemas.microsoft.com/office/drawing/2014/main" id="{D9CED698-3993-79BD-1B8D-8F88FD247A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l-GR"/>
          </a:p>
        </p:txBody>
      </p:sp>
      <p:sp>
        <p:nvSpPr>
          <p:cNvPr id="29" name="Rectangle 28">
            <a:extLst>
              <a:ext uri="{FF2B5EF4-FFF2-40B4-BE49-F238E27FC236}">
                <a16:creationId xmlns:a16="http://schemas.microsoft.com/office/drawing/2014/main" id="{B523BBC9-77AB-F0F6-69A7-DBF0ADFC3C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l-GR"/>
          </a:p>
        </p:txBody>
      </p:sp>
      <p:cxnSp>
        <p:nvCxnSpPr>
          <p:cNvPr id="31" name="Straight Connector 30">
            <a:extLst>
              <a:ext uri="{FF2B5EF4-FFF2-40B4-BE49-F238E27FC236}">
                <a16:creationId xmlns:a16="http://schemas.microsoft.com/office/drawing/2014/main" id="{A911D0D1-1A01-E521-B8C3-ED877645913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15" name="Εικόνα 14">
            <a:extLst>
              <a:ext uri="{FF2B5EF4-FFF2-40B4-BE49-F238E27FC236}">
                <a16:creationId xmlns:a16="http://schemas.microsoft.com/office/drawing/2014/main" id="{59B634F4-A557-D8D6-8221-1E72D52ED972}"/>
              </a:ext>
            </a:extLst>
          </p:cNvPr>
          <p:cNvPicPr>
            <a:picLocks noChangeAspect="1"/>
          </p:cNvPicPr>
          <p:nvPr/>
        </p:nvPicPr>
        <p:blipFill>
          <a:blip r:embed="rId2">
            <a:extLst>
              <a:ext uri="{28A0092B-C50C-407E-A947-70E740481C1C}">
                <a14:useLocalDpi xmlns:a14="http://schemas.microsoft.com/office/drawing/2010/main" val="0"/>
              </a:ext>
            </a:extLst>
          </a:blip>
          <a:srcRect t="7752" b="7752"/>
          <a:stretch/>
        </p:blipFill>
        <p:spPr>
          <a:xfrm>
            <a:off x="20" y="10"/>
            <a:ext cx="12191980" cy="6857990"/>
          </a:xfrm>
          <a:prstGeom prst="rect">
            <a:avLst/>
          </a:prstGeom>
        </p:spPr>
      </p:pic>
      <p:sp>
        <p:nvSpPr>
          <p:cNvPr id="2" name="Τίτλος 1">
            <a:extLst>
              <a:ext uri="{FF2B5EF4-FFF2-40B4-BE49-F238E27FC236}">
                <a16:creationId xmlns:a16="http://schemas.microsoft.com/office/drawing/2014/main" id="{A21BD699-C008-1791-0712-DCE1DB938ED9}"/>
              </a:ext>
            </a:extLst>
          </p:cNvPr>
          <p:cNvSpPr>
            <a:spLocks noGrp="1"/>
          </p:cNvSpPr>
          <p:nvPr>
            <p:ph type="title"/>
          </p:nvPr>
        </p:nvSpPr>
        <p:spPr>
          <a:xfrm>
            <a:off x="511277" y="1419951"/>
            <a:ext cx="10491019" cy="2612605"/>
          </a:xfrm>
        </p:spPr>
        <p:txBody>
          <a:bodyPr vert="horz" lIns="91440" tIns="45720" rIns="91440" bIns="45720" rtlCol="0" anchor="b">
            <a:normAutofit fontScale="90000"/>
          </a:bodyPr>
          <a:lstStyle/>
          <a:p>
            <a:r>
              <a:rPr lang="el-GR" sz="8000" dirty="0"/>
              <a:t>ΑΠΟΤΕΛΕΣΜΑΤΑ-ΕΠΕΞΕΡΓΑΣΙΑ ΔΕΔΟΜΕΝΩΝ(ΛΕΩΦΟΡΕΙΟ)</a:t>
            </a:r>
            <a:endParaRPr lang="en-US" sz="8000" dirty="0"/>
          </a:p>
        </p:txBody>
      </p:sp>
      <p:cxnSp>
        <p:nvCxnSpPr>
          <p:cNvPr id="33" name="Straight Connector 32">
            <a:extLst>
              <a:ext uri="{FF2B5EF4-FFF2-40B4-BE49-F238E27FC236}">
                <a16:creationId xmlns:a16="http://schemas.microsoft.com/office/drawing/2014/main" id="{05184FE5-E493-C736-E268-4FC38D704FF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89FBC6DC-2A0C-1D5F-E138-F5F113AE10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l-GR"/>
          </a:p>
        </p:txBody>
      </p:sp>
      <p:sp>
        <p:nvSpPr>
          <p:cNvPr id="37" name="Rectangle 36">
            <a:extLst>
              <a:ext uri="{FF2B5EF4-FFF2-40B4-BE49-F238E27FC236}">
                <a16:creationId xmlns:a16="http://schemas.microsoft.com/office/drawing/2014/main" id="{606C7C16-A47A-215A-F8A1-87233959F1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l-GR"/>
          </a:p>
        </p:txBody>
      </p:sp>
    </p:spTree>
    <p:extLst>
      <p:ext uri="{BB962C8B-B14F-4D97-AF65-F5344CB8AC3E}">
        <p14:creationId xmlns:p14="http://schemas.microsoft.com/office/powerpoint/2010/main" val="4024154109"/>
      </p:ext>
    </p:extLst>
  </p:cSld>
  <p:clrMapOvr>
    <a:overrideClrMapping bg1="dk1" tx1="lt1" bg2="dk2" tx2="lt2" accent1="accent1" accent2="accent2" accent3="accent3" accent4="accent4" accent5="accent5" accent6="accent6" hlink="hlink" folHlink="folHlink"/>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0A813C9D-B840-455C-0804-150208194E6E}"/>
              </a:ext>
            </a:extLst>
          </p:cNvPr>
          <p:cNvSpPr>
            <a:spLocks noGrp="1"/>
          </p:cNvSpPr>
          <p:nvPr>
            <p:ph type="title"/>
          </p:nvPr>
        </p:nvSpPr>
        <p:spPr/>
        <p:txBody>
          <a:bodyPr/>
          <a:lstStyle/>
          <a:p>
            <a:r>
              <a:rPr lang="el-GR" sz="3600" dirty="0"/>
              <a:t>ΑΠΟΤΕΛΕΣΜΑΤΑ-ΕΠΕΞΕΡΓΑΣΙΑ ΔΕΔΟΜΕΝΩΝ(ΛΕΩΦΟΡΕΙΟ)(1)</a:t>
            </a:r>
            <a:endParaRPr lang="el-GR" dirty="0"/>
          </a:p>
        </p:txBody>
      </p:sp>
      <p:sp>
        <p:nvSpPr>
          <p:cNvPr id="3" name="Θέση περιεχομένου 2">
            <a:extLst>
              <a:ext uri="{FF2B5EF4-FFF2-40B4-BE49-F238E27FC236}">
                <a16:creationId xmlns:a16="http://schemas.microsoft.com/office/drawing/2014/main" id="{423BDD7D-BC55-260D-8E98-7FEA376FAED1}"/>
              </a:ext>
            </a:extLst>
          </p:cNvPr>
          <p:cNvSpPr>
            <a:spLocks noGrp="1"/>
          </p:cNvSpPr>
          <p:nvPr>
            <p:ph idx="1"/>
          </p:nvPr>
        </p:nvSpPr>
        <p:spPr>
          <a:xfrm>
            <a:off x="1638300" y="2133599"/>
            <a:ext cx="8915400" cy="2487562"/>
          </a:xfrm>
        </p:spPr>
        <p:txBody>
          <a:bodyPr/>
          <a:lstStyle/>
          <a:p>
            <a:r>
              <a:rPr lang="el-GR" b="1" dirty="0"/>
              <a:t>Χρόνος κύκλου</a:t>
            </a:r>
            <a:r>
              <a:rPr lang="en-US" b="1" dirty="0"/>
              <a:t>:</a:t>
            </a:r>
          </a:p>
          <a:p>
            <a:r>
              <a:rPr lang="el-GR" dirty="0"/>
              <a:t>Ο χρόνος κύκλου αναφέρεται στον συνολικό χρόνο που απαιτείται για την ολοκλήρωση μιας διαδρομής, από την αφετηρία έως το τέρμα και πίσω στην αφετηρία, συμπεριλαμβανομένων των χρόνων επαναφοράς τόσο στην αφετηρία όσο και στο τέρμα. Για παράδειγμα, στη γραμμή 2, ο χρόνος κύκλου υπολογίστηκε σε 54 λεπτά, λαμβάνοντας υπόψη όλους αυτούς τους παράγοντες.</a:t>
            </a:r>
            <a:endParaRPr lang="el-GR" b="1" dirty="0"/>
          </a:p>
        </p:txBody>
      </p:sp>
    </p:spTree>
    <p:extLst>
      <p:ext uri="{BB962C8B-B14F-4D97-AF65-F5344CB8AC3E}">
        <p14:creationId xmlns:p14="http://schemas.microsoft.com/office/powerpoint/2010/main" val="393351848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1C93769A-BF34-A97C-316D-73F5C9B74D3E}"/>
              </a:ext>
            </a:extLst>
          </p:cNvPr>
          <p:cNvSpPr>
            <a:spLocks noGrp="1"/>
          </p:cNvSpPr>
          <p:nvPr>
            <p:ph type="title"/>
          </p:nvPr>
        </p:nvSpPr>
        <p:spPr>
          <a:xfrm>
            <a:off x="1687669" y="624110"/>
            <a:ext cx="4137059" cy="1280890"/>
          </a:xfrm>
        </p:spPr>
        <p:txBody>
          <a:bodyPr>
            <a:normAutofit/>
          </a:bodyPr>
          <a:lstStyle/>
          <a:p>
            <a:pPr>
              <a:lnSpc>
                <a:spcPct val="90000"/>
              </a:lnSpc>
            </a:pPr>
            <a:r>
              <a:rPr lang="el-GR" sz="2000" dirty="0"/>
              <a:t>ΑΠΟΤΕΛΕΣΜΑΤΑ-ΕΠΕΞΕΡΓΑΣΙΑ ΔΕΔΟΜΕΝΩΝ(ΛΕΩΦΟΡΕΙΟ)(</a:t>
            </a:r>
            <a:r>
              <a:rPr lang="en-US" sz="2000" dirty="0"/>
              <a:t>2</a:t>
            </a:r>
            <a:r>
              <a:rPr lang="el-GR" sz="2000" dirty="0"/>
              <a:t>)</a:t>
            </a:r>
          </a:p>
        </p:txBody>
      </p:sp>
      <p:sp>
        <p:nvSpPr>
          <p:cNvPr id="3" name="Θέση περιεχομένου 2">
            <a:extLst>
              <a:ext uri="{FF2B5EF4-FFF2-40B4-BE49-F238E27FC236}">
                <a16:creationId xmlns:a16="http://schemas.microsoft.com/office/drawing/2014/main" id="{81E974CF-02AB-D4C5-D159-C78E7BD08E3F}"/>
              </a:ext>
            </a:extLst>
          </p:cNvPr>
          <p:cNvSpPr>
            <a:spLocks noGrp="1"/>
          </p:cNvSpPr>
          <p:nvPr>
            <p:ph idx="1"/>
          </p:nvPr>
        </p:nvSpPr>
        <p:spPr>
          <a:xfrm>
            <a:off x="1261925" y="1735710"/>
            <a:ext cx="3953169" cy="3777622"/>
          </a:xfrm>
        </p:spPr>
        <p:txBody>
          <a:bodyPr>
            <a:normAutofit/>
          </a:bodyPr>
          <a:lstStyle/>
          <a:p>
            <a:r>
              <a:rPr lang="el-GR" sz="1600" b="1" dirty="0">
                <a:solidFill>
                  <a:srgbClr val="000000"/>
                </a:solidFill>
              </a:rPr>
              <a:t>Επιβιβάσεις/Αποβιβάσεις</a:t>
            </a:r>
            <a:r>
              <a:rPr lang="en-US" sz="1600" b="1" dirty="0">
                <a:solidFill>
                  <a:srgbClr val="000000"/>
                </a:solidFill>
              </a:rPr>
              <a:t>:</a:t>
            </a:r>
            <a:endParaRPr lang="el-GR" sz="1600" b="1" dirty="0">
              <a:solidFill>
                <a:srgbClr val="000000"/>
              </a:solidFill>
            </a:endParaRPr>
          </a:p>
          <a:p>
            <a:r>
              <a:rPr lang="el-GR" sz="1600" dirty="0">
                <a:solidFill>
                  <a:srgbClr val="000000"/>
                </a:solidFill>
              </a:rPr>
              <a:t>Κατά τη διάρκεια της δίωρης καταμέτρησης, ο μέσος όρος των επιβιβάσεων(μπλε) στο λεωφορείο της γραμμής 2 ήταν 1,09 άτομα ανά στάση. Αντίστοιχα, ο μέσος όρος των αποβιβάσεων(ροζ) ήταν ελαφρώς χαμηλότερος, αγγίζοντας τα 1,02 άτομα ανά στάση. Αυτά τα δεδομένα προσφέρουν μια εικόνα της μέσης ροής επιβατών για αυτή την χρονική περίοδο</a:t>
            </a:r>
            <a:endParaRPr lang="el-GR" sz="1600" b="1" dirty="0">
              <a:solidFill>
                <a:srgbClr val="000000"/>
              </a:solidFill>
            </a:endParaRPr>
          </a:p>
        </p:txBody>
      </p:sp>
      <p:pic>
        <p:nvPicPr>
          <p:cNvPr id="4" name="Εικόνα 3">
            <a:extLst>
              <a:ext uri="{FF2B5EF4-FFF2-40B4-BE49-F238E27FC236}">
                <a16:creationId xmlns:a16="http://schemas.microsoft.com/office/drawing/2014/main" id="{8B53A217-4586-EBE8-6270-B3CEDFD088B6}"/>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auto">
          <a:xfrm>
            <a:off x="5824728" y="1024628"/>
            <a:ext cx="6152907" cy="4572304"/>
          </a:xfrm>
          <a:prstGeom prst="rect">
            <a:avLst/>
          </a:prstGeom>
          <a:noFill/>
        </p:spPr>
      </p:pic>
    </p:spTree>
    <p:extLst>
      <p:ext uri="{BB962C8B-B14F-4D97-AF65-F5344CB8AC3E}">
        <p14:creationId xmlns:p14="http://schemas.microsoft.com/office/powerpoint/2010/main" val="276753784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5ABECC55-772E-C6B0-7F4C-C14B69749B6A}"/>
              </a:ext>
            </a:extLst>
          </p:cNvPr>
          <p:cNvSpPr>
            <a:spLocks noGrp="1"/>
          </p:cNvSpPr>
          <p:nvPr>
            <p:ph type="title"/>
          </p:nvPr>
        </p:nvSpPr>
        <p:spPr>
          <a:xfrm>
            <a:off x="1687669" y="624110"/>
            <a:ext cx="4137059" cy="1280890"/>
          </a:xfrm>
        </p:spPr>
        <p:txBody>
          <a:bodyPr>
            <a:normAutofit/>
          </a:bodyPr>
          <a:lstStyle/>
          <a:p>
            <a:pPr>
              <a:lnSpc>
                <a:spcPct val="90000"/>
              </a:lnSpc>
            </a:pPr>
            <a:r>
              <a:rPr lang="el-GR" sz="2000" dirty="0"/>
              <a:t>ΑΠΟΤΕΛΕΣΜΑΤΑ-ΕΠΕΞΕΡΓΑΣΙΑ ΔΕΔΟΜΕΝΩΝ(ΛΕΩΦΟΡΕΙΟ)(3)</a:t>
            </a:r>
          </a:p>
        </p:txBody>
      </p:sp>
      <p:sp>
        <p:nvSpPr>
          <p:cNvPr id="3" name="Θέση περιεχομένου 2">
            <a:extLst>
              <a:ext uri="{FF2B5EF4-FFF2-40B4-BE49-F238E27FC236}">
                <a16:creationId xmlns:a16="http://schemas.microsoft.com/office/drawing/2014/main" id="{49BDB923-4D0A-DD69-7285-420F2F30DBFA}"/>
              </a:ext>
            </a:extLst>
          </p:cNvPr>
          <p:cNvSpPr>
            <a:spLocks noGrp="1"/>
          </p:cNvSpPr>
          <p:nvPr>
            <p:ph idx="1"/>
          </p:nvPr>
        </p:nvSpPr>
        <p:spPr>
          <a:xfrm>
            <a:off x="1683956" y="2133600"/>
            <a:ext cx="4140772" cy="3777622"/>
          </a:xfrm>
        </p:spPr>
        <p:txBody>
          <a:bodyPr>
            <a:normAutofit lnSpcReduction="10000"/>
          </a:bodyPr>
          <a:lstStyle/>
          <a:p>
            <a:pPr>
              <a:lnSpc>
                <a:spcPct val="90000"/>
              </a:lnSpc>
            </a:pPr>
            <a:r>
              <a:rPr lang="el-GR" sz="1400" b="1" dirty="0">
                <a:solidFill>
                  <a:srgbClr val="000000"/>
                </a:solidFill>
              </a:rPr>
              <a:t>Επιβιβάσεις</a:t>
            </a:r>
            <a:r>
              <a:rPr lang="en-US" sz="1400" b="1" dirty="0">
                <a:solidFill>
                  <a:srgbClr val="000000"/>
                </a:solidFill>
              </a:rPr>
              <a:t>:</a:t>
            </a:r>
            <a:endParaRPr lang="el-GR" sz="1400" b="1" dirty="0">
              <a:solidFill>
                <a:srgbClr val="000000"/>
              </a:solidFill>
            </a:endParaRPr>
          </a:p>
          <a:p>
            <a:pPr>
              <a:lnSpc>
                <a:spcPct val="90000"/>
              </a:lnSpc>
            </a:pPr>
            <a:r>
              <a:rPr lang="el-GR" sz="1400" dirty="0">
                <a:solidFill>
                  <a:srgbClr val="000000"/>
                </a:solidFill>
              </a:rPr>
              <a:t>Η καταγραφή των δεδομένων για τη γραμμή 2 ανέδειξε τους μέσους όρους επιβιβάσεων και αποβιβάσεων, καθώς και τα συνολικά μεγέθη για κάθε στάση ξεχωριστά. Συγκεκριμένα:</a:t>
            </a:r>
            <a:br>
              <a:rPr lang="el-GR" sz="1400" dirty="0">
                <a:solidFill>
                  <a:srgbClr val="000000"/>
                </a:solidFill>
              </a:rPr>
            </a:br>
            <a:r>
              <a:rPr lang="el-GR" sz="1400" dirty="0">
                <a:solidFill>
                  <a:srgbClr val="000000"/>
                </a:solidFill>
              </a:rPr>
              <a:t>Η στάση με κωδικό 009 (Κεντρική Αφετηρία) παρουσίασε τον υψηλότερο μέσο όρο επιβιβάσεων, φτάνοντας τις 5,5 επιβιβάσεις ανά στάση, ενώ κατέγραψε και τον μεγαλύτερο συνολικό αριθμό επιβιβάσεων, με 22 συνολικά.</a:t>
            </a:r>
            <a:br>
              <a:rPr lang="el-GR" sz="1400" dirty="0">
                <a:solidFill>
                  <a:srgbClr val="000000"/>
                </a:solidFill>
              </a:rPr>
            </a:br>
            <a:r>
              <a:rPr lang="el-GR" sz="1400" dirty="0">
                <a:solidFill>
                  <a:srgbClr val="000000"/>
                </a:solidFill>
              </a:rPr>
              <a:t>Η στάση με κωδικό 022 (Οδός Κ. </a:t>
            </a:r>
            <a:r>
              <a:rPr lang="el-GR" sz="1400" dirty="0" err="1">
                <a:solidFill>
                  <a:srgbClr val="000000"/>
                </a:solidFill>
              </a:rPr>
              <a:t>Καρτάλη</a:t>
            </a:r>
            <a:r>
              <a:rPr lang="el-GR" sz="1400" dirty="0">
                <a:solidFill>
                  <a:srgbClr val="000000"/>
                </a:solidFill>
              </a:rPr>
              <a:t>, μεταξύ Δημάρχου Γεωργιάδου και Μαγνητών) είχε επίσης μέσο όρο 5,5 επιβιβάσεων ανά στάση, όμοιο με τον της στάσης 009. Στο πάνω διάγραμμα έχουμε τον μέσο όρο επιβιβάσεων ανά στάση, ενώ στο κάτω έχουμε το σύνολο επιβιβάσεων ανά στάση</a:t>
            </a:r>
            <a:endParaRPr lang="el-GR" sz="1400" b="1" dirty="0">
              <a:solidFill>
                <a:srgbClr val="000000"/>
              </a:solidFill>
            </a:endParaRPr>
          </a:p>
        </p:txBody>
      </p:sp>
      <p:pic>
        <p:nvPicPr>
          <p:cNvPr id="5" name="Εικόνα 4" descr="Εικόνα που περιέχει στιγμιότυπο οθόνης, κείμενο, διάγραμμα, γραμμή&#10;&#10;Περιγραφή που δημιουργήθηκε αυτόματα">
            <a:extLst>
              <a:ext uri="{FF2B5EF4-FFF2-40B4-BE49-F238E27FC236}">
                <a16:creationId xmlns:a16="http://schemas.microsoft.com/office/drawing/2014/main" id="{3C4165B4-4314-FF1D-04F5-F6CC7D7AE84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auto">
          <a:xfrm>
            <a:off x="6418769" y="645106"/>
            <a:ext cx="4797921" cy="2698831"/>
          </a:xfrm>
          <a:prstGeom prst="rect">
            <a:avLst/>
          </a:prstGeom>
          <a:noFill/>
        </p:spPr>
      </p:pic>
      <p:pic>
        <p:nvPicPr>
          <p:cNvPr id="4" name="Εικόνα 3" descr="Εικόνα που περιέχει κείμενο, στιγμιότυπο οθόνης, διάγραμμα, γραμμή&#10;&#10;Περιγραφή που δημιουργήθηκε αυτόματα">
            <a:extLst>
              <a:ext uri="{FF2B5EF4-FFF2-40B4-BE49-F238E27FC236}">
                <a16:creationId xmlns:a16="http://schemas.microsoft.com/office/drawing/2014/main" id="{798C164A-28AB-76F9-A0C2-21B7420C5A8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auto">
          <a:xfrm>
            <a:off x="6692454" y="3508529"/>
            <a:ext cx="4238798" cy="2384324"/>
          </a:xfrm>
          <a:prstGeom prst="rect">
            <a:avLst/>
          </a:prstGeom>
          <a:noFill/>
        </p:spPr>
      </p:pic>
    </p:spTree>
    <p:extLst>
      <p:ext uri="{BB962C8B-B14F-4D97-AF65-F5344CB8AC3E}">
        <p14:creationId xmlns:p14="http://schemas.microsoft.com/office/powerpoint/2010/main" val="78734516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D62F0697-CCC4-29D4-723E-83EC61407747}"/>
              </a:ext>
            </a:extLst>
          </p:cNvPr>
          <p:cNvSpPr>
            <a:spLocks noGrp="1"/>
          </p:cNvSpPr>
          <p:nvPr>
            <p:ph type="title"/>
          </p:nvPr>
        </p:nvSpPr>
        <p:spPr>
          <a:xfrm>
            <a:off x="1687669" y="624110"/>
            <a:ext cx="4137059" cy="1280890"/>
          </a:xfrm>
        </p:spPr>
        <p:txBody>
          <a:bodyPr>
            <a:normAutofit/>
          </a:bodyPr>
          <a:lstStyle/>
          <a:p>
            <a:pPr>
              <a:lnSpc>
                <a:spcPct val="90000"/>
              </a:lnSpc>
            </a:pPr>
            <a:r>
              <a:rPr lang="el-GR" sz="2000" dirty="0"/>
              <a:t>ΑΠΟΤΕΛΕΣΜΑΤΑ-ΕΠΕΞΕΡΓΑΣΙΑ ΔΕΔΟΜΕΝΩΝ(ΛΕΩΦΟΡΕΙΟ)(4)</a:t>
            </a:r>
          </a:p>
        </p:txBody>
      </p:sp>
      <p:sp>
        <p:nvSpPr>
          <p:cNvPr id="3" name="Θέση περιεχομένου 2">
            <a:extLst>
              <a:ext uri="{FF2B5EF4-FFF2-40B4-BE49-F238E27FC236}">
                <a16:creationId xmlns:a16="http://schemas.microsoft.com/office/drawing/2014/main" id="{E54EF0F9-9B7D-1914-3156-F042A59F0466}"/>
              </a:ext>
            </a:extLst>
          </p:cNvPr>
          <p:cNvSpPr>
            <a:spLocks noGrp="1"/>
          </p:cNvSpPr>
          <p:nvPr>
            <p:ph idx="1"/>
          </p:nvPr>
        </p:nvSpPr>
        <p:spPr>
          <a:xfrm>
            <a:off x="1683956" y="2133600"/>
            <a:ext cx="4140772" cy="3777622"/>
          </a:xfrm>
        </p:spPr>
        <p:txBody>
          <a:bodyPr>
            <a:normAutofit/>
          </a:bodyPr>
          <a:lstStyle/>
          <a:p>
            <a:r>
              <a:rPr lang="el-GR" sz="1600" b="1" dirty="0">
                <a:solidFill>
                  <a:srgbClr val="000000"/>
                </a:solidFill>
              </a:rPr>
              <a:t>Αποβιβάσεις</a:t>
            </a:r>
            <a:r>
              <a:rPr lang="en-US" sz="1600" b="1" dirty="0">
                <a:solidFill>
                  <a:srgbClr val="000000"/>
                </a:solidFill>
              </a:rPr>
              <a:t>:</a:t>
            </a:r>
            <a:endParaRPr lang="el-GR" sz="1600" b="1" dirty="0">
              <a:solidFill>
                <a:srgbClr val="000000"/>
              </a:solidFill>
            </a:endParaRPr>
          </a:p>
          <a:p>
            <a:r>
              <a:rPr lang="el-GR" sz="1600" dirty="0">
                <a:solidFill>
                  <a:srgbClr val="000000"/>
                </a:solidFill>
              </a:rPr>
              <a:t>Επιπλέον, η στάση με κωδικό 096 (Γεωπονική Σχολή) παρουσίασε τον μεγαλύτερο μέσο όρο αποβιβάσεων, με 10,5 ανά στάση και συνολικά 21 αποβιβάσεις. Αντίθετα, η στάση με κωδικό 097 (Πάρκο Μιαούλη, Τέρμα Δρομολογίου) είχε μέσο όρο 7,5 αποβιβάσεων ανά στάση και τον υψηλότερο συνολικό αριθμό αποβιβάσεων, με 30 συνολικά. Επάνω έχουμε τον μέσο όρο αποβιβάσεων ανά στάση και κάτω το άθροισμα τους.</a:t>
            </a:r>
            <a:endParaRPr lang="el-GR" sz="1600" b="1" dirty="0">
              <a:solidFill>
                <a:srgbClr val="000000"/>
              </a:solidFill>
            </a:endParaRPr>
          </a:p>
        </p:txBody>
      </p:sp>
      <p:pic>
        <p:nvPicPr>
          <p:cNvPr id="4" name="Εικόνα 3" descr="Εικόνα που περιέχει κείμενο, στιγμιότυπο οθόνης, γράφημα, διάγραμμα&#10;&#10;Περιγραφή που δημιουργήθηκε αυτόματα">
            <a:extLst>
              <a:ext uri="{FF2B5EF4-FFF2-40B4-BE49-F238E27FC236}">
                <a16:creationId xmlns:a16="http://schemas.microsoft.com/office/drawing/2014/main" id="{0530A020-47ED-19D2-BEFB-0F6639D82A82}"/>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auto">
          <a:xfrm>
            <a:off x="6418769" y="645106"/>
            <a:ext cx="4797921" cy="2783894"/>
          </a:xfrm>
          <a:prstGeom prst="rect">
            <a:avLst/>
          </a:prstGeom>
          <a:noFill/>
        </p:spPr>
      </p:pic>
      <p:pic>
        <p:nvPicPr>
          <p:cNvPr id="5" name="Εικόνα 4" descr="Εικόνα που περιέχει κείμενο, στιγμιότυπο οθόνης, διάγραμμα, γράφημα&#10;&#10;Περιγραφή που δημιουργήθηκε αυτόματα">
            <a:extLst>
              <a:ext uri="{FF2B5EF4-FFF2-40B4-BE49-F238E27FC236}">
                <a16:creationId xmlns:a16="http://schemas.microsoft.com/office/drawing/2014/main" id="{C5F9F828-B2FA-DA85-F039-9A2D8B944155}"/>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auto">
          <a:xfrm>
            <a:off x="6418769" y="3508529"/>
            <a:ext cx="4797921" cy="2698830"/>
          </a:xfrm>
          <a:prstGeom prst="rect">
            <a:avLst/>
          </a:prstGeom>
          <a:noFill/>
        </p:spPr>
      </p:pic>
    </p:spTree>
    <p:extLst>
      <p:ext uri="{BB962C8B-B14F-4D97-AF65-F5344CB8AC3E}">
        <p14:creationId xmlns:p14="http://schemas.microsoft.com/office/powerpoint/2010/main" val="385318685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8518FB8E-372C-F5CB-4202-6AF9A9159D63}"/>
              </a:ext>
            </a:extLst>
          </p:cNvPr>
          <p:cNvSpPr>
            <a:spLocks noGrp="1"/>
          </p:cNvSpPr>
          <p:nvPr>
            <p:ph type="title"/>
          </p:nvPr>
        </p:nvSpPr>
        <p:spPr>
          <a:xfrm>
            <a:off x="2666056" y="674352"/>
            <a:ext cx="7455427" cy="1280890"/>
          </a:xfrm>
        </p:spPr>
        <p:txBody>
          <a:bodyPr/>
          <a:lstStyle/>
          <a:p>
            <a:r>
              <a:rPr lang="el-GR" sz="3600" dirty="0"/>
              <a:t>ΑΠΟΤΕΛΕΣΜΑΤΑ-ΕΠΕΞΕΡΓΑΣΙΑ ΔΕΔΟΜΕΝΩΝ(ΛΕΩΦΟΡΕΙΟ)(5)</a:t>
            </a:r>
            <a:endParaRPr lang="el-GR" dirty="0"/>
          </a:p>
        </p:txBody>
      </p:sp>
      <p:sp>
        <p:nvSpPr>
          <p:cNvPr id="3" name="Θέση περιεχομένου 2">
            <a:extLst>
              <a:ext uri="{FF2B5EF4-FFF2-40B4-BE49-F238E27FC236}">
                <a16:creationId xmlns:a16="http://schemas.microsoft.com/office/drawing/2014/main" id="{2B15BF1E-5A2D-C6D2-12A6-4CD79557F66F}"/>
              </a:ext>
            </a:extLst>
          </p:cNvPr>
          <p:cNvSpPr>
            <a:spLocks noGrp="1"/>
          </p:cNvSpPr>
          <p:nvPr>
            <p:ph idx="1"/>
          </p:nvPr>
        </p:nvSpPr>
        <p:spPr>
          <a:xfrm>
            <a:off x="1936069" y="2646066"/>
            <a:ext cx="8915400" cy="2368062"/>
          </a:xfrm>
        </p:spPr>
        <p:txBody>
          <a:bodyPr/>
          <a:lstStyle/>
          <a:p>
            <a:r>
              <a:rPr lang="el-GR" b="1" dirty="0"/>
              <a:t>Επιβιβάσεις/Αποβιβάσεις</a:t>
            </a:r>
            <a:r>
              <a:rPr lang="en-US" b="1" dirty="0"/>
              <a:t>:</a:t>
            </a:r>
            <a:endParaRPr lang="el-GR" b="1" dirty="0"/>
          </a:p>
          <a:p>
            <a:r>
              <a:rPr lang="el-GR" dirty="0"/>
              <a:t>Επιπλέον, όπως συνέβη με την περίπτωση της μελέτης της στάσης Π. Μελά, δημιουργήθηκαν ιστογράμματα και διαγράμματα διασποράς, προσφέροντας μια πιο αναλυτική εξέταση των δεδομένων, τα </a:t>
            </a:r>
            <a:r>
              <a:rPr lang="el-GR" dirty="0" err="1"/>
              <a:t>οπία</a:t>
            </a:r>
            <a:r>
              <a:rPr lang="el-GR" dirty="0"/>
              <a:t> και </a:t>
            </a:r>
            <a:r>
              <a:rPr lang="el-GR" dirty="0" err="1"/>
              <a:t>παραθέτονται</a:t>
            </a:r>
            <a:r>
              <a:rPr lang="el-GR" dirty="0"/>
              <a:t> στην επόμενη διαφάνεια (ιστόγραμμα και διάγραμμα διασποράς επιβιβάσεων επάνω, και τα αντίστοιχα διαγράμματα για τις </a:t>
            </a:r>
            <a:r>
              <a:rPr lang="el-GR" dirty="0" err="1"/>
              <a:t>αποβιβάσαεις</a:t>
            </a:r>
            <a:r>
              <a:rPr lang="el-GR" dirty="0"/>
              <a:t> κάτω)</a:t>
            </a:r>
            <a:endParaRPr lang="el-GR" b="1" dirty="0"/>
          </a:p>
        </p:txBody>
      </p:sp>
    </p:spTree>
    <p:extLst>
      <p:ext uri="{BB962C8B-B14F-4D97-AF65-F5344CB8AC3E}">
        <p14:creationId xmlns:p14="http://schemas.microsoft.com/office/powerpoint/2010/main" val="331444112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5DEC7763-B50D-287B-F5D8-25569EA84F06}"/>
              </a:ext>
            </a:extLst>
          </p:cNvPr>
          <p:cNvSpPr>
            <a:spLocks noGrp="1"/>
          </p:cNvSpPr>
          <p:nvPr>
            <p:ph type="title"/>
          </p:nvPr>
        </p:nvSpPr>
        <p:spPr>
          <a:xfrm>
            <a:off x="2431696" y="162430"/>
            <a:ext cx="6997440" cy="1045606"/>
          </a:xfrm>
        </p:spPr>
        <p:txBody>
          <a:bodyPr>
            <a:normAutofit fontScale="90000"/>
          </a:bodyPr>
          <a:lstStyle/>
          <a:p>
            <a:r>
              <a:rPr lang="el-GR" sz="3600" dirty="0"/>
              <a:t>ΑΠΟΤΕΛΕΣΜΑΤΑ-ΕΠΕΞΕΡΓΑΣΙΑ ΔΕΔΟΜΕΝΩΝ(ΛΕΩΦΟΡΕΙΟ)(6)</a:t>
            </a:r>
            <a:endParaRPr lang="el-GR" dirty="0"/>
          </a:p>
        </p:txBody>
      </p:sp>
      <p:pic>
        <p:nvPicPr>
          <p:cNvPr id="10" name="Εικόνα 9" descr="Εικόνα που περιέχει διάγραμμα, γραμμή, γράφημα, κείμενο&#10;&#10;Περιγραφή που δημιουργήθηκε αυτόματα">
            <a:extLst>
              <a:ext uri="{FF2B5EF4-FFF2-40B4-BE49-F238E27FC236}">
                <a16:creationId xmlns:a16="http://schemas.microsoft.com/office/drawing/2014/main" id="{07721196-AF28-E1C5-C88D-CDA139E0CD7A}"/>
              </a:ext>
            </a:extLst>
          </p:cNvPr>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bwMode="auto">
          <a:xfrm>
            <a:off x="693869" y="1326078"/>
            <a:ext cx="5214561" cy="2612572"/>
          </a:xfrm>
          <a:prstGeom prst="rect">
            <a:avLst/>
          </a:prstGeom>
          <a:noFill/>
          <a:ln>
            <a:noFill/>
          </a:ln>
          <a:effectLst>
            <a:outerShdw blurRad="50800" dist="38100" dir="2700000" algn="tl" rotWithShape="0">
              <a:prstClr val="black">
                <a:alpha val="40000"/>
              </a:prstClr>
            </a:outerShdw>
          </a:effectLst>
        </p:spPr>
      </p:pic>
      <p:pic>
        <p:nvPicPr>
          <p:cNvPr id="11" name="Εικόνα 10" descr="Εικόνα που περιέχει κείμενο, γραμμή, γράφημα, διάγραμμα&#10;&#10;Περιγραφή που δημιουργήθηκε αυτόματα">
            <a:extLst>
              <a:ext uri="{FF2B5EF4-FFF2-40B4-BE49-F238E27FC236}">
                <a16:creationId xmlns:a16="http://schemas.microsoft.com/office/drawing/2014/main" id="{4952FC6B-5547-9280-4843-A37B9FA1F158}"/>
              </a:ext>
            </a:extLst>
          </p:cNvPr>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6524732" y="1331044"/>
            <a:ext cx="5307464" cy="2607606"/>
          </a:xfrm>
          <a:prstGeom prst="rect">
            <a:avLst/>
          </a:prstGeom>
          <a:noFill/>
          <a:ln>
            <a:noFill/>
          </a:ln>
          <a:effectLst>
            <a:outerShdw blurRad="50800" dist="38100" dir="2700000" algn="tl" rotWithShape="0">
              <a:prstClr val="black">
                <a:alpha val="40000"/>
              </a:prstClr>
            </a:outerShdw>
          </a:effectLst>
        </p:spPr>
      </p:pic>
      <p:pic>
        <p:nvPicPr>
          <p:cNvPr id="15" name="Εικόνα 14" descr="Εικόνα που περιέχει κείμενο, γραμμή, στιγμιότυπο οθόνης, διάγραμμα&#10;&#10;Περιγραφή που δημιουργήθηκε αυτόματα">
            <a:extLst>
              <a:ext uri="{FF2B5EF4-FFF2-40B4-BE49-F238E27FC236}">
                <a16:creationId xmlns:a16="http://schemas.microsoft.com/office/drawing/2014/main" id="{BB55D56E-134E-07B0-A72D-DF9BF09AA765}"/>
              </a:ext>
            </a:extLst>
          </p:cNvPr>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bwMode="auto">
          <a:xfrm>
            <a:off x="693868" y="4174734"/>
            <a:ext cx="5214562" cy="2612572"/>
          </a:xfrm>
          <a:prstGeom prst="rect">
            <a:avLst/>
          </a:prstGeom>
          <a:noFill/>
          <a:ln>
            <a:noFill/>
          </a:ln>
          <a:effectLst>
            <a:outerShdw blurRad="50800" dist="38100" dir="2700000" algn="tl" rotWithShape="0">
              <a:prstClr val="black">
                <a:alpha val="40000"/>
              </a:prstClr>
            </a:outerShdw>
          </a:effectLst>
        </p:spPr>
      </p:pic>
      <p:pic>
        <p:nvPicPr>
          <p:cNvPr id="16" name="Εικόνα 15" descr="Εικόνα που περιέχει κείμενο, γραμμή, στιγμιότυπο οθόνης, γράφημα&#10;&#10;Περιγραφή που δημιουργήθηκε αυτόματα">
            <a:extLst>
              <a:ext uri="{FF2B5EF4-FFF2-40B4-BE49-F238E27FC236}">
                <a16:creationId xmlns:a16="http://schemas.microsoft.com/office/drawing/2014/main" id="{171FA8CF-AC53-E559-00A6-94B5EAC8C76E}"/>
              </a:ext>
            </a:extLst>
          </p:cNvPr>
          <p:cNvPicPr>
            <a:picLocks noChangeAspect="1"/>
          </p:cNvPicPr>
          <p:nvPr/>
        </p:nvPicPr>
        <p:blipFill>
          <a:blip r:embed="rId5" cstate="email">
            <a:extLst>
              <a:ext uri="{28A0092B-C50C-407E-A947-70E740481C1C}">
                <a14:useLocalDpi xmlns:a14="http://schemas.microsoft.com/office/drawing/2010/main"/>
              </a:ext>
            </a:extLst>
          </a:blip>
          <a:srcRect/>
          <a:stretch>
            <a:fillRect/>
          </a:stretch>
        </p:blipFill>
        <p:spPr bwMode="auto">
          <a:xfrm>
            <a:off x="6524732" y="4174734"/>
            <a:ext cx="5307464" cy="2607606"/>
          </a:xfrm>
          <a:prstGeom prst="rect">
            <a:avLst/>
          </a:prstGeom>
          <a:noFill/>
          <a:ln>
            <a:no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31955360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9057104A-0362-6293-AB47-10FFA544BC1C}"/>
              </a:ext>
            </a:extLst>
          </p:cNvPr>
          <p:cNvSpPr>
            <a:spLocks noGrp="1"/>
          </p:cNvSpPr>
          <p:nvPr>
            <p:ph type="title"/>
          </p:nvPr>
        </p:nvSpPr>
        <p:spPr>
          <a:xfrm>
            <a:off x="1567090" y="683565"/>
            <a:ext cx="3969552" cy="733254"/>
          </a:xfrm>
        </p:spPr>
        <p:txBody>
          <a:bodyPr>
            <a:normAutofit/>
          </a:bodyPr>
          <a:lstStyle/>
          <a:p>
            <a:pPr>
              <a:lnSpc>
                <a:spcPct val="90000"/>
              </a:lnSpc>
            </a:pPr>
            <a:r>
              <a:rPr lang="el-GR" sz="2000" dirty="0"/>
              <a:t>ΑΠΟΤΕΛΕΣΜΑΤΑ-ΕΠΕΞΕΡΓΑΣΙΑ ΔΕΔΟΜΕΝΩΝ(ΛΕΩΦΟΡΕΙΟ)(7)</a:t>
            </a:r>
          </a:p>
        </p:txBody>
      </p:sp>
      <p:sp>
        <p:nvSpPr>
          <p:cNvPr id="3" name="Θέση περιεχομένου 2">
            <a:extLst>
              <a:ext uri="{FF2B5EF4-FFF2-40B4-BE49-F238E27FC236}">
                <a16:creationId xmlns:a16="http://schemas.microsoft.com/office/drawing/2014/main" id="{ED95338E-E40B-28DA-BBF6-3288A5B17BA1}"/>
              </a:ext>
            </a:extLst>
          </p:cNvPr>
          <p:cNvSpPr>
            <a:spLocks noGrp="1"/>
          </p:cNvSpPr>
          <p:nvPr>
            <p:ph idx="1"/>
          </p:nvPr>
        </p:nvSpPr>
        <p:spPr>
          <a:xfrm>
            <a:off x="809749" y="1905000"/>
            <a:ext cx="4140772" cy="3777622"/>
          </a:xfrm>
        </p:spPr>
        <p:txBody>
          <a:bodyPr>
            <a:normAutofit/>
          </a:bodyPr>
          <a:lstStyle/>
          <a:p>
            <a:pPr>
              <a:lnSpc>
                <a:spcPct val="90000"/>
              </a:lnSpc>
            </a:pPr>
            <a:r>
              <a:rPr lang="el-GR" sz="1600" b="1" dirty="0">
                <a:solidFill>
                  <a:srgbClr val="000000"/>
                </a:solidFill>
              </a:rPr>
              <a:t>Χρόνος παραμονής λεωφορείου στη στάση</a:t>
            </a:r>
            <a:r>
              <a:rPr lang="en-US" sz="1600" b="1" dirty="0">
                <a:solidFill>
                  <a:srgbClr val="000000"/>
                </a:solidFill>
              </a:rPr>
              <a:t>:</a:t>
            </a:r>
            <a:endParaRPr lang="el-GR" sz="1600" b="1" dirty="0">
              <a:solidFill>
                <a:srgbClr val="000000"/>
              </a:solidFill>
            </a:endParaRPr>
          </a:p>
          <a:p>
            <a:pPr>
              <a:lnSpc>
                <a:spcPct val="90000"/>
              </a:lnSpc>
            </a:pPr>
            <a:r>
              <a:rPr lang="el-GR" sz="1600" dirty="0">
                <a:solidFill>
                  <a:srgbClr val="000000"/>
                </a:solidFill>
              </a:rPr>
              <a:t>Ο χρόνος παραμονής του λεωφορείου της γραμμής 2 στις στάσεις παρουσίασε σημαντικές διακυμάνσεις, με τις στάσεις 009 (Κεντρική Αφετηρία), 093 (Οδός Σταδίου, 2ο ΕΠΑΛ Νέας Ιωνίας) και 096 (Γεωπονική Σχολή) να καταγράφουν τους υψηλότερους μέσους χρόνους, ξεπερνώντας τα 12 δευτερόλεπτα. Αυτές οι στάσεις φαίνεται να χαρακτηρίζονται από αυξημένη κίνηση ή ειδικές συνθήκες που συνέβαλαν σε μεγαλύτερες καθυστερήσεις.</a:t>
            </a:r>
          </a:p>
        </p:txBody>
      </p:sp>
      <p:pic>
        <p:nvPicPr>
          <p:cNvPr id="4" name="Εικόνα 3" descr="Εικόνα που περιέχει κείμενο, σχεδίαση&#10;&#10;Περιγραφή που δημιουργήθηκε αυτόματα">
            <a:extLst>
              <a:ext uri="{FF2B5EF4-FFF2-40B4-BE49-F238E27FC236}">
                <a16:creationId xmlns:a16="http://schemas.microsoft.com/office/drawing/2014/main" id="{EDCB2D71-1A2F-BCCC-F31F-A5043957ED67}"/>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auto">
          <a:xfrm>
            <a:off x="5536642" y="1235947"/>
            <a:ext cx="6199833" cy="4722726"/>
          </a:xfrm>
          <a:prstGeom prst="rect">
            <a:avLst/>
          </a:prstGeom>
          <a:noFill/>
        </p:spPr>
      </p:pic>
    </p:spTree>
    <p:extLst>
      <p:ext uri="{BB962C8B-B14F-4D97-AF65-F5344CB8AC3E}">
        <p14:creationId xmlns:p14="http://schemas.microsoft.com/office/powerpoint/2010/main" val="357126685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C4015C43-D8BC-6139-10F3-F9FAFF24A2FB}"/>
              </a:ext>
            </a:extLst>
          </p:cNvPr>
          <p:cNvSpPr>
            <a:spLocks noGrp="1"/>
          </p:cNvSpPr>
          <p:nvPr>
            <p:ph type="title"/>
          </p:nvPr>
        </p:nvSpPr>
        <p:spPr>
          <a:xfrm>
            <a:off x="2505830" y="663439"/>
            <a:ext cx="7180340" cy="1280890"/>
          </a:xfrm>
        </p:spPr>
        <p:txBody>
          <a:bodyPr/>
          <a:lstStyle/>
          <a:p>
            <a:r>
              <a:rPr lang="el-GR" sz="3600" dirty="0"/>
              <a:t>ΑΠΟΤΕΛΕΣΜΑΤΑ-ΕΠΕΞΕΡΓΑΣΙΑ ΔΕΔΟΜΕΝΩΝ(ΛΕΩΦΟΡΕΙΟ)(8)</a:t>
            </a:r>
            <a:endParaRPr lang="el-GR" dirty="0"/>
          </a:p>
        </p:txBody>
      </p:sp>
      <p:sp>
        <p:nvSpPr>
          <p:cNvPr id="3" name="Θέση περιεχομένου 2">
            <a:extLst>
              <a:ext uri="{FF2B5EF4-FFF2-40B4-BE49-F238E27FC236}">
                <a16:creationId xmlns:a16="http://schemas.microsoft.com/office/drawing/2014/main" id="{01FB9C1F-FD4E-4C31-16B7-DC3C7E17D9B5}"/>
              </a:ext>
            </a:extLst>
          </p:cNvPr>
          <p:cNvSpPr>
            <a:spLocks noGrp="1"/>
          </p:cNvSpPr>
          <p:nvPr>
            <p:ph idx="1"/>
          </p:nvPr>
        </p:nvSpPr>
        <p:spPr>
          <a:xfrm>
            <a:off x="1638300" y="2625213"/>
            <a:ext cx="8915400" cy="2819401"/>
          </a:xfrm>
        </p:spPr>
        <p:txBody>
          <a:bodyPr/>
          <a:lstStyle/>
          <a:p>
            <a:r>
              <a:rPr lang="el-GR" sz="1800" b="1" dirty="0">
                <a:solidFill>
                  <a:srgbClr val="000000"/>
                </a:solidFill>
              </a:rPr>
              <a:t>Χρόνος παραμονής λεωφορείου στη στάση(2)</a:t>
            </a:r>
            <a:r>
              <a:rPr lang="en-US" sz="1800" b="1" dirty="0">
                <a:solidFill>
                  <a:srgbClr val="000000"/>
                </a:solidFill>
              </a:rPr>
              <a:t>:</a:t>
            </a:r>
            <a:endParaRPr lang="el-GR" sz="1800" b="1" dirty="0">
              <a:solidFill>
                <a:srgbClr val="000000"/>
              </a:solidFill>
            </a:endParaRPr>
          </a:p>
          <a:p>
            <a:r>
              <a:rPr lang="el-GR" sz="1800" dirty="0">
                <a:effectLst/>
                <a:latin typeface="Times New Roman" panose="02020603050405020304" pitchFamily="18" charset="0"/>
                <a:ea typeface="Aptos" panose="020B0004020202020204" pitchFamily="34" charset="0"/>
              </a:rPr>
              <a:t>Για την καλύτερη κατανόηση αυτών των δεδομένων, δημιουργήθηκε ένας χάρτης που </a:t>
            </a:r>
            <a:r>
              <a:rPr lang="el-GR" sz="1800" dirty="0" err="1">
                <a:effectLst/>
                <a:latin typeface="Times New Roman" panose="02020603050405020304" pitchFamily="18" charset="0"/>
                <a:ea typeface="Aptos" panose="020B0004020202020204" pitchFamily="34" charset="0"/>
              </a:rPr>
              <a:t>οπτικοποιεί</a:t>
            </a:r>
            <a:r>
              <a:rPr lang="el-GR" sz="1800" dirty="0">
                <a:effectLst/>
                <a:latin typeface="Times New Roman" panose="02020603050405020304" pitchFamily="18" charset="0"/>
                <a:ea typeface="Aptos" panose="020B0004020202020204" pitchFamily="34" charset="0"/>
              </a:rPr>
              <a:t> τον χρόνο παραμονής και άλλα μεγέθη σε κάθε στάση. Ο χάρτης αυτός βοηθά στον εντοπισμό των περιοχών όπου σημειώθηκαν καθυστερήσεις, παρέχοντας χρήσιμες πληροφορίες για την ανάλυση και τη βελτίωση του δρομολογίου. </a:t>
            </a:r>
          </a:p>
          <a:p>
            <a:r>
              <a:rPr lang="el-GR" sz="1800" u="sng" dirty="0">
                <a:solidFill>
                  <a:srgbClr val="467886"/>
                </a:solidFill>
                <a:effectLst/>
                <a:latin typeface="Times New Roman" panose="02020603050405020304" pitchFamily="18" charset="0"/>
                <a:ea typeface="Aptos" panose="020B0004020202020204" pitchFamily="34" charset="0"/>
                <a:hlinkClick r:id="rId2"/>
              </a:rPr>
              <a:t>https://pavlosgkougkoulis.github.io/Urban_Transport_Systems_Project/Stop_Visualization/Bus_Stop_Heatmap.html</a:t>
            </a:r>
            <a:endParaRPr lang="el-GR" dirty="0"/>
          </a:p>
        </p:txBody>
      </p:sp>
    </p:spTree>
    <p:extLst>
      <p:ext uri="{BB962C8B-B14F-4D97-AF65-F5344CB8AC3E}">
        <p14:creationId xmlns:p14="http://schemas.microsoft.com/office/powerpoint/2010/main" val="20417758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6C20467A-737A-523F-42FB-C62123C7BCB4}"/>
              </a:ext>
            </a:extLst>
          </p:cNvPr>
          <p:cNvSpPr>
            <a:spLocks noGrp="1"/>
          </p:cNvSpPr>
          <p:nvPr>
            <p:ph type="title"/>
          </p:nvPr>
        </p:nvSpPr>
        <p:spPr>
          <a:xfrm>
            <a:off x="4632741" y="664303"/>
            <a:ext cx="4109326" cy="752514"/>
          </a:xfrm>
        </p:spPr>
        <p:txBody>
          <a:bodyPr/>
          <a:lstStyle/>
          <a:p>
            <a:r>
              <a:rPr lang="el-GR" dirty="0"/>
              <a:t>ΜΕΘΟΔΟΛΟΓΙΑ</a:t>
            </a:r>
          </a:p>
        </p:txBody>
      </p:sp>
      <p:sp>
        <p:nvSpPr>
          <p:cNvPr id="3" name="Θέση περιεχομένου 2">
            <a:extLst>
              <a:ext uri="{FF2B5EF4-FFF2-40B4-BE49-F238E27FC236}">
                <a16:creationId xmlns:a16="http://schemas.microsoft.com/office/drawing/2014/main" id="{B621EF70-A447-46A3-5AE1-A73F1E6D35E7}"/>
              </a:ext>
            </a:extLst>
          </p:cNvPr>
          <p:cNvSpPr>
            <a:spLocks noGrp="1"/>
          </p:cNvSpPr>
          <p:nvPr>
            <p:ph idx="1"/>
          </p:nvPr>
        </p:nvSpPr>
        <p:spPr>
          <a:xfrm>
            <a:off x="1818968" y="2163097"/>
            <a:ext cx="9326136" cy="4030600"/>
          </a:xfrm>
        </p:spPr>
        <p:txBody>
          <a:bodyPr>
            <a:normAutofit lnSpcReduction="10000"/>
          </a:bodyPr>
          <a:lstStyle/>
          <a:p>
            <a:r>
              <a:rPr lang="el-GR" dirty="0"/>
              <a:t>Η μελέτη χωρίστηκε σε δύο μέρη με σκοπό την αποτύπωση διαφορετικών πτυχών στη λειτουργία του δικτύου αστικών συγκοινωνιών</a:t>
            </a:r>
            <a:r>
              <a:rPr lang="en-US" dirty="0"/>
              <a:t>:</a:t>
            </a:r>
            <a:endParaRPr lang="el-GR" dirty="0"/>
          </a:p>
          <a:p>
            <a:r>
              <a:rPr lang="el-GR" b="1" dirty="0"/>
              <a:t>Στο πρώτο μέρος</a:t>
            </a:r>
            <a:r>
              <a:rPr lang="en-US" b="1" dirty="0"/>
              <a:t>, </a:t>
            </a:r>
            <a:r>
              <a:rPr lang="el-GR" dirty="0"/>
              <a:t>μελετήθηκε η στάση "Παύλου Μελά", μία από τις κεντρικές της πόλης. Εξετάστηκαν η επιβατική κίνηση, η συχνότητα δρομολογίων και η πληρότητα λεωφορείων, με στόχο την κατανόηση της ζήτησης και τη συλλογή δεδομένων για τη λειτουργία του δικτύου σε περιοχή υψηλής κυκλοφορίας.</a:t>
            </a:r>
          </a:p>
          <a:p>
            <a:r>
              <a:rPr lang="el-GR" b="1" dirty="0"/>
              <a:t>Στο δεύτερο μέρος</a:t>
            </a:r>
            <a:r>
              <a:rPr lang="el-GR" dirty="0"/>
              <a:t>, η μελέτη αφορούσε τη γραμμή 2, από την αφετηρία έως το τέρμα. Αναλύθηκαν η επιβατική κίνηση κατά μήκος της διαδρομής, η ακρίβεια των δρομολογίων και η συχνότητα των στάσεων.</a:t>
            </a:r>
          </a:p>
          <a:p>
            <a:r>
              <a:rPr lang="el-GR" dirty="0"/>
              <a:t>Παράλληλα, συλλέχθηκαν δεδομένα μέσω ερωτηματολογίων σε στάση και λεωφορείο. Εξετάστηκαν η εμπειρία των επιβατών, οι απόψεις τους για τη συχνότητα και την ακρίβεια των δρομολογίων, την άνεση και την ασφάλεια κατά τη μετακίνηση κ.α.</a:t>
            </a:r>
            <a:endParaRPr lang="en-US" dirty="0"/>
          </a:p>
        </p:txBody>
      </p:sp>
    </p:spTree>
    <p:extLst>
      <p:ext uri="{BB962C8B-B14F-4D97-AF65-F5344CB8AC3E}">
        <p14:creationId xmlns:p14="http://schemas.microsoft.com/office/powerpoint/2010/main" val="403544693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8CE22284-DF25-4414-F146-BB94793F894A}"/>
              </a:ext>
            </a:extLst>
          </p:cNvPr>
          <p:cNvSpPr>
            <a:spLocks noGrp="1"/>
          </p:cNvSpPr>
          <p:nvPr>
            <p:ph type="title"/>
          </p:nvPr>
        </p:nvSpPr>
        <p:spPr>
          <a:xfrm>
            <a:off x="1687669" y="624110"/>
            <a:ext cx="4137059" cy="782659"/>
          </a:xfrm>
        </p:spPr>
        <p:txBody>
          <a:bodyPr>
            <a:normAutofit/>
          </a:bodyPr>
          <a:lstStyle/>
          <a:p>
            <a:pPr>
              <a:lnSpc>
                <a:spcPct val="90000"/>
              </a:lnSpc>
            </a:pPr>
            <a:r>
              <a:rPr lang="el-GR" sz="2000" dirty="0"/>
              <a:t>ΑΠΟΤΕΛΕΣΜΑΤΑ-ΕΠΕΞΕΡΓΑΣΙΑ ΔΕΔΟΜΕΝΩΝ(ΛΕΩΦΟΡΕΙΟ)(9)</a:t>
            </a:r>
          </a:p>
        </p:txBody>
      </p:sp>
      <p:sp>
        <p:nvSpPr>
          <p:cNvPr id="3" name="Θέση περιεχομένου 2">
            <a:extLst>
              <a:ext uri="{FF2B5EF4-FFF2-40B4-BE49-F238E27FC236}">
                <a16:creationId xmlns:a16="http://schemas.microsoft.com/office/drawing/2014/main" id="{3D1555BA-CA88-32B8-8E65-652B33FAEB16}"/>
              </a:ext>
            </a:extLst>
          </p:cNvPr>
          <p:cNvSpPr>
            <a:spLocks noGrp="1"/>
          </p:cNvSpPr>
          <p:nvPr>
            <p:ph idx="1"/>
          </p:nvPr>
        </p:nvSpPr>
        <p:spPr>
          <a:xfrm>
            <a:off x="1332264" y="1908349"/>
            <a:ext cx="3571332" cy="3080169"/>
          </a:xfrm>
        </p:spPr>
        <p:txBody>
          <a:bodyPr>
            <a:normAutofit/>
          </a:bodyPr>
          <a:lstStyle/>
          <a:p>
            <a:r>
              <a:rPr lang="el-GR" sz="1600" b="1" dirty="0">
                <a:solidFill>
                  <a:srgbClr val="000000"/>
                </a:solidFill>
              </a:rPr>
              <a:t>Συνθήκες κατά τη στάση</a:t>
            </a:r>
            <a:r>
              <a:rPr lang="en-US" sz="1600" b="1" dirty="0">
                <a:solidFill>
                  <a:srgbClr val="000000"/>
                </a:solidFill>
              </a:rPr>
              <a:t>:</a:t>
            </a:r>
            <a:endParaRPr lang="el-GR" sz="1600" b="1" dirty="0">
              <a:solidFill>
                <a:srgbClr val="000000"/>
              </a:solidFill>
            </a:endParaRPr>
          </a:p>
          <a:p>
            <a:r>
              <a:rPr lang="el-GR" sz="1600" dirty="0">
                <a:solidFill>
                  <a:srgbClr val="000000"/>
                </a:solidFill>
              </a:rPr>
              <a:t>Κατά τη διάρκεια της διαδρομής του λεωφορείου, διαπιστώθηκε ότι στο 91,5% των περιπτώσεων οι στάσεις ήταν ελεύθερες από παρκαρισμένα οχήματα. Το υψηλό αυτό ποσοστό δείχνει ότι η πρόσβαση στις στάσεις ήταν γενικά ανεμπόδιστη.</a:t>
            </a:r>
            <a:endParaRPr lang="el-GR" sz="1600" b="1" dirty="0">
              <a:solidFill>
                <a:srgbClr val="000000"/>
              </a:solidFill>
            </a:endParaRPr>
          </a:p>
        </p:txBody>
      </p:sp>
      <p:pic>
        <p:nvPicPr>
          <p:cNvPr id="4" name="Εικόνα 3" descr="Εικόνα που περιέχει διάγραμμα, γραφικά, στιγμιότυπο οθόνης, κύκλος&#10;&#10;Περιγραφή που δημιουργήθηκε αυτόματα">
            <a:extLst>
              <a:ext uri="{FF2B5EF4-FFF2-40B4-BE49-F238E27FC236}">
                <a16:creationId xmlns:a16="http://schemas.microsoft.com/office/drawing/2014/main" id="{C9920E16-1B2B-0C6C-9983-A71B2D5AF1F9}"/>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auto">
          <a:xfrm>
            <a:off x="5824728" y="1266092"/>
            <a:ext cx="5921795" cy="4170066"/>
          </a:xfrm>
          <a:prstGeom prst="rect">
            <a:avLst/>
          </a:prstGeom>
          <a:noFill/>
        </p:spPr>
      </p:pic>
    </p:spTree>
    <p:extLst>
      <p:ext uri="{BB962C8B-B14F-4D97-AF65-F5344CB8AC3E}">
        <p14:creationId xmlns:p14="http://schemas.microsoft.com/office/powerpoint/2010/main" val="83733742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6000"/>
                <a:shade val="99000"/>
                <a:satMod val="140000"/>
              </a:schemeClr>
            </a:gs>
            <a:gs pos="65000">
              <a:schemeClr val="bg1">
                <a:tint val="100000"/>
                <a:shade val="80000"/>
                <a:satMod val="130000"/>
              </a:schemeClr>
            </a:gs>
            <a:gs pos="100000">
              <a:schemeClr val="bg1">
                <a:tint val="100000"/>
                <a:shade val="48000"/>
                <a:satMod val="120000"/>
              </a:schemeClr>
            </a:gs>
          </a:gsLst>
          <a:lin ang="16200000" scaled="0"/>
        </a:gradFill>
        <a:effectLst/>
      </p:bgPr>
    </p:bg>
    <p:spTree>
      <p:nvGrpSpPr>
        <p:cNvPr id="1" name="">
          <a:extLst>
            <a:ext uri="{FF2B5EF4-FFF2-40B4-BE49-F238E27FC236}">
              <a16:creationId xmlns:a16="http://schemas.microsoft.com/office/drawing/2014/main" id="{A0AF33CB-FC0E-D7BB-9FD8-584CA0D4F95F}"/>
            </a:ext>
          </a:extLst>
        </p:cNvPr>
        <p:cNvGrpSpPr/>
        <p:nvPr/>
      </p:nvGrpSpPr>
      <p:grpSpPr>
        <a:xfrm>
          <a:off x="0" y="0"/>
          <a:ext cx="0" cy="0"/>
          <a:chOff x="0" y="0"/>
          <a:chExt cx="0" cy="0"/>
        </a:xfrm>
      </p:grpSpPr>
      <p:sp>
        <p:nvSpPr>
          <p:cNvPr id="27" name="Rectangle 26">
            <a:extLst>
              <a:ext uri="{FF2B5EF4-FFF2-40B4-BE49-F238E27FC236}">
                <a16:creationId xmlns:a16="http://schemas.microsoft.com/office/drawing/2014/main" id="{1D20CE28-E345-C68E-0757-BA70D6122F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l-GR"/>
          </a:p>
        </p:txBody>
      </p:sp>
      <p:sp>
        <p:nvSpPr>
          <p:cNvPr id="29" name="Rectangle 28">
            <a:extLst>
              <a:ext uri="{FF2B5EF4-FFF2-40B4-BE49-F238E27FC236}">
                <a16:creationId xmlns:a16="http://schemas.microsoft.com/office/drawing/2014/main" id="{FCB15B3F-3EC6-121F-D57C-9101D7028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l-GR"/>
          </a:p>
        </p:txBody>
      </p:sp>
      <p:cxnSp>
        <p:nvCxnSpPr>
          <p:cNvPr id="31" name="Straight Connector 30">
            <a:extLst>
              <a:ext uri="{FF2B5EF4-FFF2-40B4-BE49-F238E27FC236}">
                <a16:creationId xmlns:a16="http://schemas.microsoft.com/office/drawing/2014/main" id="{9E8405E2-D6FD-73B3-ACB8-1DA509EA08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15" name="Εικόνα 14">
            <a:extLst>
              <a:ext uri="{FF2B5EF4-FFF2-40B4-BE49-F238E27FC236}">
                <a16:creationId xmlns:a16="http://schemas.microsoft.com/office/drawing/2014/main" id="{20CFDFC5-D2FD-2FD6-38E9-07E2AED78749}"/>
              </a:ext>
            </a:extLst>
          </p:cNvPr>
          <p:cNvPicPr>
            <a:picLocks noChangeAspect="1"/>
          </p:cNvPicPr>
          <p:nvPr/>
        </p:nvPicPr>
        <p:blipFill>
          <a:blip r:embed="rId2">
            <a:extLst>
              <a:ext uri="{28A0092B-C50C-407E-A947-70E740481C1C}">
                <a14:useLocalDpi xmlns:a14="http://schemas.microsoft.com/office/drawing/2010/main" val="0"/>
              </a:ext>
            </a:extLst>
          </a:blip>
          <a:srcRect t="10763" b="10763"/>
          <a:stretch/>
        </p:blipFill>
        <p:spPr>
          <a:xfrm>
            <a:off x="20" y="10"/>
            <a:ext cx="12191980" cy="6857990"/>
          </a:xfrm>
          <a:prstGeom prst="rect">
            <a:avLst/>
          </a:prstGeom>
        </p:spPr>
      </p:pic>
      <p:sp>
        <p:nvSpPr>
          <p:cNvPr id="2" name="Τίτλος 1">
            <a:extLst>
              <a:ext uri="{FF2B5EF4-FFF2-40B4-BE49-F238E27FC236}">
                <a16:creationId xmlns:a16="http://schemas.microsoft.com/office/drawing/2014/main" id="{FC5AD3EC-2DAD-3ECE-1693-D74891238460}"/>
              </a:ext>
            </a:extLst>
          </p:cNvPr>
          <p:cNvSpPr>
            <a:spLocks noGrp="1"/>
          </p:cNvSpPr>
          <p:nvPr>
            <p:ph type="title"/>
          </p:nvPr>
        </p:nvSpPr>
        <p:spPr>
          <a:xfrm>
            <a:off x="1846754" y="2743200"/>
            <a:ext cx="7788859" cy="2966882"/>
          </a:xfrm>
        </p:spPr>
        <p:txBody>
          <a:bodyPr vert="horz" lIns="91440" tIns="45720" rIns="91440" bIns="45720" rtlCol="0" anchor="b">
            <a:normAutofit fontScale="90000"/>
          </a:bodyPr>
          <a:lstStyle/>
          <a:p>
            <a:r>
              <a:rPr lang="el-GR" sz="8000" dirty="0"/>
              <a:t>ΑΠΟΤΕΛΕΣΜΑΤΑ ΕΡΩΤΗΜΑΤΟΛΟΓΙΟΥ(ΛΕΩΦΟΡΕΙΟ)</a:t>
            </a:r>
            <a:endParaRPr lang="en-US" sz="8000" dirty="0"/>
          </a:p>
        </p:txBody>
      </p:sp>
      <p:cxnSp>
        <p:nvCxnSpPr>
          <p:cNvPr id="33" name="Straight Connector 32">
            <a:extLst>
              <a:ext uri="{FF2B5EF4-FFF2-40B4-BE49-F238E27FC236}">
                <a16:creationId xmlns:a16="http://schemas.microsoft.com/office/drawing/2014/main" id="{19F00009-8A20-7733-E436-7EF4B888434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28831694-F807-CC2A-E730-C5AC6A6495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l-GR"/>
          </a:p>
        </p:txBody>
      </p:sp>
      <p:sp>
        <p:nvSpPr>
          <p:cNvPr id="37" name="Rectangle 36">
            <a:extLst>
              <a:ext uri="{FF2B5EF4-FFF2-40B4-BE49-F238E27FC236}">
                <a16:creationId xmlns:a16="http://schemas.microsoft.com/office/drawing/2014/main" id="{B38E0318-9D3A-8C27-FFBB-1BB2153EBB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l-GR"/>
          </a:p>
        </p:txBody>
      </p:sp>
    </p:spTree>
    <p:extLst>
      <p:ext uri="{BB962C8B-B14F-4D97-AF65-F5344CB8AC3E}">
        <p14:creationId xmlns:p14="http://schemas.microsoft.com/office/powerpoint/2010/main" val="501266779"/>
      </p:ext>
    </p:extLst>
  </p:cSld>
  <p:clrMapOvr>
    <a:overrideClrMapping bg1="dk1" tx1="lt1" bg2="dk2" tx2="lt2" accent1="accent1" accent2="accent2" accent3="accent3" accent4="accent4" accent5="accent5" accent6="accent6" hlink="hlink" folHlink="folHlink"/>
  </p:clrMapOvr>
</p:sld>
</file>

<file path=ppt/slides/slide5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61568B3A-41EE-7623-CCC0-AF5215606F80}"/>
              </a:ext>
            </a:extLst>
          </p:cNvPr>
          <p:cNvSpPr>
            <a:spLocks noGrp="1"/>
          </p:cNvSpPr>
          <p:nvPr>
            <p:ph type="title"/>
          </p:nvPr>
        </p:nvSpPr>
        <p:spPr>
          <a:xfrm>
            <a:off x="1327355" y="959617"/>
            <a:ext cx="4386841" cy="672538"/>
          </a:xfrm>
        </p:spPr>
        <p:txBody>
          <a:bodyPr>
            <a:noAutofit/>
          </a:bodyPr>
          <a:lstStyle/>
          <a:p>
            <a:pPr>
              <a:lnSpc>
                <a:spcPct val="90000"/>
              </a:lnSpc>
            </a:pPr>
            <a:r>
              <a:rPr lang="el-GR" sz="2000" dirty="0"/>
              <a:t>ΑΠΟΤΕΛΕΣΜΑΤΑ ΕΡΩΤΗΜΑΤΟΛΟΓΙΟΥ(ΛΕΩΦΟΡΕΙΟ)(1)</a:t>
            </a:r>
          </a:p>
        </p:txBody>
      </p:sp>
      <p:sp>
        <p:nvSpPr>
          <p:cNvPr id="3" name="Θέση περιεχομένου 2">
            <a:extLst>
              <a:ext uri="{FF2B5EF4-FFF2-40B4-BE49-F238E27FC236}">
                <a16:creationId xmlns:a16="http://schemas.microsoft.com/office/drawing/2014/main" id="{D5C40308-F731-024B-74E4-9A312A185150}"/>
              </a:ext>
            </a:extLst>
          </p:cNvPr>
          <p:cNvSpPr>
            <a:spLocks noGrp="1"/>
          </p:cNvSpPr>
          <p:nvPr>
            <p:ph idx="1"/>
          </p:nvPr>
        </p:nvSpPr>
        <p:spPr>
          <a:xfrm>
            <a:off x="1131297" y="2113503"/>
            <a:ext cx="3611525" cy="3392993"/>
          </a:xfrm>
        </p:spPr>
        <p:txBody>
          <a:bodyPr>
            <a:normAutofit/>
          </a:bodyPr>
          <a:lstStyle/>
          <a:p>
            <a:r>
              <a:rPr lang="el-GR" sz="1600" b="1" dirty="0">
                <a:solidFill>
                  <a:srgbClr val="000000"/>
                </a:solidFill>
              </a:rPr>
              <a:t>Σκοπός μετακίνησης</a:t>
            </a:r>
            <a:r>
              <a:rPr lang="en-US" sz="1600" b="1" dirty="0">
                <a:solidFill>
                  <a:srgbClr val="000000"/>
                </a:solidFill>
              </a:rPr>
              <a:t>:</a:t>
            </a:r>
            <a:endParaRPr lang="el-GR" sz="1600" b="1" dirty="0">
              <a:solidFill>
                <a:srgbClr val="000000"/>
              </a:solidFill>
            </a:endParaRPr>
          </a:p>
          <a:p>
            <a:r>
              <a:rPr lang="el-GR" sz="1600" dirty="0">
                <a:solidFill>
                  <a:srgbClr val="000000"/>
                </a:solidFill>
              </a:rPr>
              <a:t>Η πλειοψηφία των ερωτηθέντων, δηλαδή το 72,72%, ανέφερε ότι χρησιμοποιεί το λεωφορείο για εκπαιδευτικούς σκοπούς. Αυτό το εύρημα υπογραμμίζει πως η γραμμή εξυπηρετεί κυρίως μαθητές και φοιτητές, ειδικά κατά τις ώρες διεξαγωγής της έρευνας.</a:t>
            </a:r>
            <a:endParaRPr lang="el-GR" sz="1600" b="1" dirty="0">
              <a:solidFill>
                <a:srgbClr val="000000"/>
              </a:solidFill>
            </a:endParaRPr>
          </a:p>
        </p:txBody>
      </p:sp>
      <p:pic>
        <p:nvPicPr>
          <p:cNvPr id="4" name="Εικόνα 3">
            <a:extLst>
              <a:ext uri="{FF2B5EF4-FFF2-40B4-BE49-F238E27FC236}">
                <a16:creationId xmlns:a16="http://schemas.microsoft.com/office/drawing/2014/main" id="{383027E0-47F3-875A-824D-B74372D4C9E9}"/>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auto">
          <a:xfrm>
            <a:off x="5714196" y="1295886"/>
            <a:ext cx="6260122" cy="4546878"/>
          </a:xfrm>
          <a:prstGeom prst="rect">
            <a:avLst/>
          </a:prstGeom>
          <a:noFill/>
        </p:spPr>
      </p:pic>
    </p:spTree>
    <p:extLst>
      <p:ext uri="{BB962C8B-B14F-4D97-AF65-F5344CB8AC3E}">
        <p14:creationId xmlns:p14="http://schemas.microsoft.com/office/powerpoint/2010/main" val="13870015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6C5826B6-443A-00BB-3C9C-864B67E6F9F4}"/>
              </a:ext>
            </a:extLst>
          </p:cNvPr>
          <p:cNvSpPr>
            <a:spLocks noGrp="1"/>
          </p:cNvSpPr>
          <p:nvPr>
            <p:ph type="title"/>
          </p:nvPr>
        </p:nvSpPr>
        <p:spPr>
          <a:xfrm>
            <a:off x="1595466" y="794932"/>
            <a:ext cx="4407960" cy="940777"/>
          </a:xfrm>
        </p:spPr>
        <p:txBody>
          <a:bodyPr>
            <a:noAutofit/>
          </a:bodyPr>
          <a:lstStyle/>
          <a:p>
            <a:pPr>
              <a:lnSpc>
                <a:spcPct val="90000"/>
              </a:lnSpc>
            </a:pPr>
            <a:r>
              <a:rPr lang="el-GR" sz="2000" dirty="0"/>
              <a:t>ΑΠΟΤΕΛΕΣΜΑΤΑ ΕΡΩΤΗΜΑΤΟΛΟΓΙΟΥ(ΛΕΩΦΟΡΕΙΟ)(2)</a:t>
            </a:r>
          </a:p>
        </p:txBody>
      </p:sp>
      <p:sp>
        <p:nvSpPr>
          <p:cNvPr id="3" name="Θέση περιεχομένου 2">
            <a:extLst>
              <a:ext uri="{FF2B5EF4-FFF2-40B4-BE49-F238E27FC236}">
                <a16:creationId xmlns:a16="http://schemas.microsoft.com/office/drawing/2014/main" id="{71B63CD3-77DF-7C35-ED49-AC20FFEAE89A}"/>
              </a:ext>
            </a:extLst>
          </p:cNvPr>
          <p:cNvSpPr>
            <a:spLocks noGrp="1"/>
          </p:cNvSpPr>
          <p:nvPr>
            <p:ph idx="1"/>
          </p:nvPr>
        </p:nvSpPr>
        <p:spPr>
          <a:xfrm>
            <a:off x="1151393" y="2213987"/>
            <a:ext cx="4140772" cy="2981011"/>
          </a:xfrm>
        </p:spPr>
        <p:txBody>
          <a:bodyPr>
            <a:normAutofit/>
          </a:bodyPr>
          <a:lstStyle/>
          <a:p>
            <a:r>
              <a:rPr lang="el-GR" sz="1600" b="1" dirty="0">
                <a:solidFill>
                  <a:srgbClr val="000000"/>
                </a:solidFill>
              </a:rPr>
              <a:t>Συχνότητα χρήσης λεωφορείου</a:t>
            </a:r>
            <a:r>
              <a:rPr lang="en-US" sz="1600" b="1" dirty="0">
                <a:solidFill>
                  <a:srgbClr val="000000"/>
                </a:solidFill>
              </a:rPr>
              <a:t>:</a:t>
            </a:r>
            <a:endParaRPr lang="el-GR" sz="1600" b="1" dirty="0">
              <a:solidFill>
                <a:srgbClr val="000000"/>
              </a:solidFill>
            </a:endParaRPr>
          </a:p>
          <a:p>
            <a:r>
              <a:rPr lang="el-GR" sz="1600" dirty="0">
                <a:solidFill>
                  <a:srgbClr val="000000"/>
                </a:solidFill>
              </a:rPr>
              <a:t>Το 78,78% των συμμετεχόντων ανέφερε ότι κάνει συστηματική χρήση του λεωφορείου. Το υψηλό αυτό ποσοστό υποδηλώνει ότι το συγκεκριμένο μέσο μεταφοράς διαδραματίζει ουσιαστικό ρόλο στην καθημερινότητα της πλειονότητας των χρηστών</a:t>
            </a:r>
            <a:endParaRPr lang="el-GR" sz="1600" b="1" dirty="0">
              <a:solidFill>
                <a:srgbClr val="000000"/>
              </a:solidFill>
            </a:endParaRPr>
          </a:p>
          <a:p>
            <a:endParaRPr lang="el-GR" sz="1600" b="1" dirty="0">
              <a:solidFill>
                <a:srgbClr val="000000"/>
              </a:solidFill>
            </a:endParaRPr>
          </a:p>
          <a:p>
            <a:endParaRPr lang="el-GR" sz="1600" b="1" dirty="0">
              <a:solidFill>
                <a:srgbClr val="000000"/>
              </a:solidFill>
            </a:endParaRPr>
          </a:p>
        </p:txBody>
      </p:sp>
      <p:pic>
        <p:nvPicPr>
          <p:cNvPr id="10" name="Εικόνα 9" descr="Εικόνα που περιέχει κείμενο, στιγμιότυπο οθόνης, ορθογώνιο παραλληλόγραμμο, διάγραμμα&#10;&#10;Περιγραφή που δημιουργήθηκε αυτόματα">
            <a:extLst>
              <a:ext uri="{FF2B5EF4-FFF2-40B4-BE49-F238E27FC236}">
                <a16:creationId xmlns:a16="http://schemas.microsoft.com/office/drawing/2014/main" id="{CEA4FDD3-FF64-BD34-ECCA-0FF369B74714}"/>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auto">
          <a:xfrm>
            <a:off x="5830529" y="1735709"/>
            <a:ext cx="5771535" cy="3908006"/>
          </a:xfrm>
          <a:prstGeom prst="rect">
            <a:avLst/>
          </a:prstGeom>
          <a:noFill/>
        </p:spPr>
      </p:pic>
    </p:spTree>
    <p:extLst>
      <p:ext uri="{BB962C8B-B14F-4D97-AF65-F5344CB8AC3E}">
        <p14:creationId xmlns:p14="http://schemas.microsoft.com/office/powerpoint/2010/main" val="194212166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C481A556-CD35-0F5C-EF94-B49ACDBAE1E8}"/>
              </a:ext>
            </a:extLst>
          </p:cNvPr>
          <p:cNvSpPr>
            <a:spLocks noGrp="1"/>
          </p:cNvSpPr>
          <p:nvPr>
            <p:ph type="title"/>
          </p:nvPr>
        </p:nvSpPr>
        <p:spPr>
          <a:xfrm>
            <a:off x="1396267" y="964640"/>
            <a:ext cx="4411680" cy="854111"/>
          </a:xfrm>
        </p:spPr>
        <p:txBody>
          <a:bodyPr>
            <a:noAutofit/>
          </a:bodyPr>
          <a:lstStyle/>
          <a:p>
            <a:pPr>
              <a:lnSpc>
                <a:spcPct val="90000"/>
              </a:lnSpc>
            </a:pPr>
            <a:r>
              <a:rPr lang="el-GR" sz="2000" dirty="0"/>
              <a:t>ΑΠΟΤΕΛΕΣΜΑΤΑ ΕΡΩΤΗΜΑΤΟΛΟΓΙΟΥ(ΛΕΩΦΟΡΕΙΟ)(2)</a:t>
            </a:r>
          </a:p>
        </p:txBody>
      </p:sp>
      <p:sp>
        <p:nvSpPr>
          <p:cNvPr id="3" name="Θέση περιεχομένου 2">
            <a:extLst>
              <a:ext uri="{FF2B5EF4-FFF2-40B4-BE49-F238E27FC236}">
                <a16:creationId xmlns:a16="http://schemas.microsoft.com/office/drawing/2014/main" id="{BF8925A1-4186-E3C0-C001-746C137F4EB0}"/>
              </a:ext>
            </a:extLst>
          </p:cNvPr>
          <p:cNvSpPr>
            <a:spLocks noGrp="1"/>
          </p:cNvSpPr>
          <p:nvPr>
            <p:ph idx="1"/>
          </p:nvPr>
        </p:nvSpPr>
        <p:spPr>
          <a:xfrm>
            <a:off x="1352360" y="1952730"/>
            <a:ext cx="4140772" cy="3777622"/>
          </a:xfrm>
        </p:spPr>
        <p:txBody>
          <a:bodyPr>
            <a:normAutofit/>
          </a:bodyPr>
          <a:lstStyle/>
          <a:p>
            <a:r>
              <a:rPr lang="el-GR" sz="1600" b="1" dirty="0">
                <a:solidFill>
                  <a:srgbClr val="000000"/>
                </a:solidFill>
              </a:rPr>
              <a:t>Καθαριότητα</a:t>
            </a:r>
            <a:r>
              <a:rPr lang="en-US" sz="1600" b="1" dirty="0">
                <a:solidFill>
                  <a:srgbClr val="000000"/>
                </a:solidFill>
              </a:rPr>
              <a:t>:</a:t>
            </a:r>
            <a:endParaRPr lang="el-GR" sz="1600" b="1" dirty="0">
              <a:solidFill>
                <a:srgbClr val="000000"/>
              </a:solidFill>
            </a:endParaRPr>
          </a:p>
          <a:p>
            <a:r>
              <a:rPr lang="el-GR" sz="1600" dirty="0">
                <a:solidFill>
                  <a:srgbClr val="000000"/>
                </a:solidFill>
              </a:rPr>
              <a:t>Η καθαριότητα αξιολογήθηκε κυρίως με βαθμολογίες 3/5 και 4/5, καθεμία εκ των οποίων συγκέντρωσε ποσοστό 36,36%. Τα δεδομένα αυτά καταδεικνύουν ότι η πλειονότητα των χρηστών θεωρεί το επίπεδο καθαριότητας ικανοποιητικό, ενώ παράλληλα αναδεικνύεται η δυνατότητα περαιτέρω βελτίωσης για την επίτευξη υψηλότερων επιπέδων ικανοποίησης.</a:t>
            </a:r>
            <a:endParaRPr lang="el-GR" sz="1600" b="1" dirty="0">
              <a:solidFill>
                <a:srgbClr val="000000"/>
              </a:solidFill>
            </a:endParaRPr>
          </a:p>
        </p:txBody>
      </p:sp>
      <p:pic>
        <p:nvPicPr>
          <p:cNvPr id="4" name="Εικόνα 3" descr="Εικόνα που περιέχει κείμενο, στιγμιότυπο οθόνης, ορθογώνιο παραλληλόγραμμο, γράφημα&#10;&#10;Περιγραφή που δημιουργήθηκε αυτόματα">
            <a:extLst>
              <a:ext uri="{FF2B5EF4-FFF2-40B4-BE49-F238E27FC236}">
                <a16:creationId xmlns:a16="http://schemas.microsoft.com/office/drawing/2014/main" id="{F54BD80F-5F6D-A2BA-4642-1707E9760AFC}"/>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auto">
          <a:xfrm>
            <a:off x="5807947" y="1145512"/>
            <a:ext cx="5817995" cy="4983983"/>
          </a:xfrm>
          <a:prstGeom prst="rect">
            <a:avLst/>
          </a:prstGeom>
          <a:noFill/>
        </p:spPr>
      </p:pic>
    </p:spTree>
    <p:extLst>
      <p:ext uri="{BB962C8B-B14F-4D97-AF65-F5344CB8AC3E}">
        <p14:creationId xmlns:p14="http://schemas.microsoft.com/office/powerpoint/2010/main" val="216060723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CD4AF0E9-6574-1727-F112-1842648BD2BF}"/>
              </a:ext>
            </a:extLst>
          </p:cNvPr>
          <p:cNvSpPr>
            <a:spLocks noGrp="1"/>
          </p:cNvSpPr>
          <p:nvPr>
            <p:ph type="title"/>
          </p:nvPr>
        </p:nvSpPr>
        <p:spPr>
          <a:xfrm>
            <a:off x="1552218" y="624109"/>
            <a:ext cx="4404247" cy="903239"/>
          </a:xfrm>
        </p:spPr>
        <p:txBody>
          <a:bodyPr>
            <a:noAutofit/>
          </a:bodyPr>
          <a:lstStyle/>
          <a:p>
            <a:pPr>
              <a:lnSpc>
                <a:spcPct val="90000"/>
              </a:lnSpc>
            </a:pPr>
            <a:r>
              <a:rPr lang="el-GR" sz="2000" dirty="0"/>
              <a:t>ΑΠΟΤΕΛΕΣΜΑΤΑ ΕΡΩΤΗΜΑΤΟΛΟΓΙΟΥ(ΛΕΩΦΟΡΕΙΟ)(3)</a:t>
            </a:r>
          </a:p>
        </p:txBody>
      </p:sp>
      <p:sp>
        <p:nvSpPr>
          <p:cNvPr id="3" name="Θέση περιεχομένου 2">
            <a:extLst>
              <a:ext uri="{FF2B5EF4-FFF2-40B4-BE49-F238E27FC236}">
                <a16:creationId xmlns:a16="http://schemas.microsoft.com/office/drawing/2014/main" id="{FD96FF98-43BB-2F56-B66B-A8789CC42044}"/>
              </a:ext>
            </a:extLst>
          </p:cNvPr>
          <p:cNvSpPr>
            <a:spLocks noGrp="1"/>
          </p:cNvSpPr>
          <p:nvPr>
            <p:ph idx="1"/>
          </p:nvPr>
        </p:nvSpPr>
        <p:spPr>
          <a:xfrm>
            <a:off x="1472941" y="2139461"/>
            <a:ext cx="4140772" cy="2579077"/>
          </a:xfrm>
        </p:spPr>
        <p:txBody>
          <a:bodyPr>
            <a:normAutofit/>
          </a:bodyPr>
          <a:lstStyle/>
          <a:p>
            <a:r>
              <a:rPr lang="el-GR" sz="1600" b="1" dirty="0">
                <a:solidFill>
                  <a:srgbClr val="000000"/>
                </a:solidFill>
              </a:rPr>
              <a:t>Άνεση</a:t>
            </a:r>
            <a:r>
              <a:rPr lang="en-US" sz="1600" b="1" dirty="0">
                <a:solidFill>
                  <a:srgbClr val="000000"/>
                </a:solidFill>
              </a:rPr>
              <a:t>:</a:t>
            </a:r>
            <a:endParaRPr lang="el-GR" sz="1600" b="1" dirty="0">
              <a:solidFill>
                <a:srgbClr val="000000"/>
              </a:solidFill>
            </a:endParaRPr>
          </a:p>
          <a:p>
            <a:r>
              <a:rPr lang="el-GR" sz="1600" dirty="0">
                <a:solidFill>
                  <a:srgbClr val="000000"/>
                </a:solidFill>
              </a:rPr>
              <a:t>Η άνεση αξιολογήθηκε κυρίως με βαθμολογία 3/5, η οποία συγκέντρωσε το υψηλότερο ποσοστό, 48,48%. Το αποτέλεσμα αυτό υποδηλώνει ότι η ταξιδιωτική εμπειρία κρίνεται γενικά ικανοποιητική, χωρίς ωστόσο να χαρακτηρίζεται ως ιδιαίτερα άνετη.</a:t>
            </a:r>
            <a:endParaRPr lang="el-GR" sz="1600" b="1" dirty="0">
              <a:solidFill>
                <a:srgbClr val="000000"/>
              </a:solidFill>
            </a:endParaRPr>
          </a:p>
        </p:txBody>
      </p:sp>
      <p:pic>
        <p:nvPicPr>
          <p:cNvPr id="4" name="Εικόνα 3" descr="Εικόνα που περιέχει κείμενο, στιγμιότυπο οθόνης, ορθογώνιο παραλληλόγραμμο, γράφημα&#10;&#10;Περιγραφή που δημιουργήθηκε αυτόματα">
            <a:extLst>
              <a:ext uri="{FF2B5EF4-FFF2-40B4-BE49-F238E27FC236}">
                <a16:creationId xmlns:a16="http://schemas.microsoft.com/office/drawing/2014/main" id="{6D4908D8-76DC-6528-2984-49487C13AC32}"/>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auto">
          <a:xfrm>
            <a:off x="5956465" y="1004835"/>
            <a:ext cx="5890541" cy="4280599"/>
          </a:xfrm>
          <a:prstGeom prst="rect">
            <a:avLst/>
          </a:prstGeom>
          <a:noFill/>
        </p:spPr>
      </p:pic>
    </p:spTree>
    <p:extLst>
      <p:ext uri="{BB962C8B-B14F-4D97-AF65-F5344CB8AC3E}">
        <p14:creationId xmlns:p14="http://schemas.microsoft.com/office/powerpoint/2010/main" val="319697822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EF732086-BBC0-8B67-4349-0208F8DE81CC}"/>
              </a:ext>
            </a:extLst>
          </p:cNvPr>
          <p:cNvSpPr>
            <a:spLocks noGrp="1"/>
          </p:cNvSpPr>
          <p:nvPr>
            <p:ph type="title"/>
          </p:nvPr>
        </p:nvSpPr>
        <p:spPr>
          <a:xfrm>
            <a:off x="1687669" y="624110"/>
            <a:ext cx="4404247" cy="863046"/>
          </a:xfrm>
        </p:spPr>
        <p:txBody>
          <a:bodyPr>
            <a:noAutofit/>
          </a:bodyPr>
          <a:lstStyle/>
          <a:p>
            <a:pPr>
              <a:lnSpc>
                <a:spcPct val="90000"/>
              </a:lnSpc>
            </a:pPr>
            <a:r>
              <a:rPr lang="el-GR" sz="2000" dirty="0"/>
              <a:t>ΑΠΟΤΕΛΕΣΜΑΤΑ ΕΡΩΤΗΜΑΤΟΛΟΓΙΟΥ(ΛΕΩΦΟΡΕΙΟ)(4)</a:t>
            </a:r>
          </a:p>
        </p:txBody>
      </p:sp>
      <p:sp>
        <p:nvSpPr>
          <p:cNvPr id="3" name="Θέση περιεχομένου 2">
            <a:extLst>
              <a:ext uri="{FF2B5EF4-FFF2-40B4-BE49-F238E27FC236}">
                <a16:creationId xmlns:a16="http://schemas.microsoft.com/office/drawing/2014/main" id="{0929EC51-38EE-C247-DC76-ED819930453A}"/>
              </a:ext>
            </a:extLst>
          </p:cNvPr>
          <p:cNvSpPr>
            <a:spLocks noGrp="1"/>
          </p:cNvSpPr>
          <p:nvPr>
            <p:ph idx="1"/>
          </p:nvPr>
        </p:nvSpPr>
        <p:spPr>
          <a:xfrm>
            <a:off x="1382506" y="2002971"/>
            <a:ext cx="3621574" cy="3066540"/>
          </a:xfrm>
        </p:spPr>
        <p:txBody>
          <a:bodyPr>
            <a:normAutofit/>
          </a:bodyPr>
          <a:lstStyle/>
          <a:p>
            <a:r>
              <a:rPr lang="el-GR" sz="1600" b="1" dirty="0">
                <a:solidFill>
                  <a:srgbClr val="000000"/>
                </a:solidFill>
              </a:rPr>
              <a:t>Απόσταση κατοικίας από στάση</a:t>
            </a:r>
            <a:r>
              <a:rPr lang="en-US" sz="1600" b="1" dirty="0">
                <a:solidFill>
                  <a:srgbClr val="000000"/>
                </a:solidFill>
              </a:rPr>
              <a:t>:</a:t>
            </a:r>
            <a:endParaRPr lang="el-GR" sz="1600" b="1" dirty="0">
              <a:solidFill>
                <a:srgbClr val="000000"/>
              </a:solidFill>
            </a:endParaRPr>
          </a:p>
          <a:p>
            <a:r>
              <a:rPr lang="el-GR" sz="1600" dirty="0">
                <a:solidFill>
                  <a:srgbClr val="000000"/>
                </a:solidFill>
              </a:rPr>
              <a:t>Με το 42,42% των χρηστών να αξιολογεί την απόσταση με βαθμολογία 4/5, προκύπτει ότι η πρόσβαση στις στάσεις θεωρείται γενικά ικανοποιητική, αν και υφίστανται περιθώρια βελτίωσης για την περαιτέρω διευκόλυνση ορισμένων χρηστών.</a:t>
            </a:r>
            <a:endParaRPr lang="el-GR" sz="1600" b="1" dirty="0">
              <a:solidFill>
                <a:srgbClr val="000000"/>
              </a:solidFill>
            </a:endParaRPr>
          </a:p>
        </p:txBody>
      </p:sp>
      <p:pic>
        <p:nvPicPr>
          <p:cNvPr id="4" name="Εικόνα 3" descr="Εικόνα που περιέχει κείμενο, στιγμιότυπο οθόνης, ορθογώνιο παραλληλόγραμμο, διάγραμμα&#10;&#10;Περιγραφή που δημιουργήθηκε αυτόματα">
            <a:extLst>
              <a:ext uri="{FF2B5EF4-FFF2-40B4-BE49-F238E27FC236}">
                <a16:creationId xmlns:a16="http://schemas.microsoft.com/office/drawing/2014/main" id="{B045DC28-EA1D-D328-EC5A-45C6A2E4F4D9}"/>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auto">
          <a:xfrm>
            <a:off x="6229979" y="1055633"/>
            <a:ext cx="5534628" cy="4190163"/>
          </a:xfrm>
          <a:prstGeom prst="rect">
            <a:avLst/>
          </a:prstGeom>
          <a:noFill/>
        </p:spPr>
      </p:pic>
    </p:spTree>
    <p:extLst>
      <p:ext uri="{BB962C8B-B14F-4D97-AF65-F5344CB8AC3E}">
        <p14:creationId xmlns:p14="http://schemas.microsoft.com/office/powerpoint/2010/main" val="336032838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3CDB7573-434D-2EBF-10CC-03F03CE1092E}"/>
              </a:ext>
            </a:extLst>
          </p:cNvPr>
          <p:cNvSpPr>
            <a:spLocks noGrp="1"/>
          </p:cNvSpPr>
          <p:nvPr>
            <p:ph type="title"/>
          </p:nvPr>
        </p:nvSpPr>
        <p:spPr>
          <a:xfrm>
            <a:off x="1567089" y="654255"/>
            <a:ext cx="4404247" cy="842949"/>
          </a:xfrm>
        </p:spPr>
        <p:txBody>
          <a:bodyPr>
            <a:noAutofit/>
          </a:bodyPr>
          <a:lstStyle/>
          <a:p>
            <a:pPr>
              <a:lnSpc>
                <a:spcPct val="90000"/>
              </a:lnSpc>
            </a:pPr>
            <a:r>
              <a:rPr lang="el-GR" sz="2000" dirty="0"/>
              <a:t>ΑΠΟΤΕΛΕΣΜΑΤΑ ΕΡΩΤΗΜΑΤΟΛΟΓΙΟΥ(ΛΕΩΦΟΡΕΙΟ)(5)</a:t>
            </a:r>
          </a:p>
        </p:txBody>
      </p:sp>
      <p:sp>
        <p:nvSpPr>
          <p:cNvPr id="3" name="Θέση περιεχομένου 2">
            <a:extLst>
              <a:ext uri="{FF2B5EF4-FFF2-40B4-BE49-F238E27FC236}">
                <a16:creationId xmlns:a16="http://schemas.microsoft.com/office/drawing/2014/main" id="{9EA86362-5F1B-7C7D-C7E7-6C7D6B27486B}"/>
              </a:ext>
            </a:extLst>
          </p:cNvPr>
          <p:cNvSpPr>
            <a:spLocks noGrp="1"/>
          </p:cNvSpPr>
          <p:nvPr>
            <p:ph idx="1"/>
          </p:nvPr>
        </p:nvSpPr>
        <p:spPr>
          <a:xfrm>
            <a:off x="1402602" y="2073310"/>
            <a:ext cx="3571332" cy="3392993"/>
          </a:xfrm>
        </p:spPr>
        <p:txBody>
          <a:bodyPr>
            <a:normAutofit/>
          </a:bodyPr>
          <a:lstStyle/>
          <a:p>
            <a:r>
              <a:rPr lang="el-GR" sz="1600" b="1" dirty="0">
                <a:solidFill>
                  <a:srgbClr val="000000"/>
                </a:solidFill>
              </a:rPr>
              <a:t>Αξιοπιστία</a:t>
            </a:r>
            <a:r>
              <a:rPr lang="en-US" sz="1600" b="1" dirty="0">
                <a:solidFill>
                  <a:srgbClr val="000000"/>
                </a:solidFill>
              </a:rPr>
              <a:t>:</a:t>
            </a:r>
            <a:endParaRPr lang="el-GR" sz="1600" b="1" dirty="0">
              <a:solidFill>
                <a:srgbClr val="000000"/>
              </a:solidFill>
            </a:endParaRPr>
          </a:p>
          <a:p>
            <a:r>
              <a:rPr lang="el-GR" sz="1600" dirty="0">
                <a:solidFill>
                  <a:srgbClr val="000000"/>
                </a:solidFill>
              </a:rPr>
              <a:t>Η αξιοπιστία αξιολογήθηκε κατά κύριο λόγο με βαθμολογία 3/5, συγκεντρώνοντας ποσοστό 60,02%. Το γεγονός αυτό υποδηλώνει ότι οι χρήστες έχουν ανάμεικτες απόψεις, με επικρατούσα μια στάση μέτριας ικανοποίησης.</a:t>
            </a:r>
            <a:endParaRPr lang="el-GR" sz="1600" b="1" dirty="0">
              <a:solidFill>
                <a:srgbClr val="000000"/>
              </a:solidFill>
            </a:endParaRPr>
          </a:p>
        </p:txBody>
      </p:sp>
      <p:pic>
        <p:nvPicPr>
          <p:cNvPr id="4" name="Εικόνα 3" descr="Εικόνα που περιέχει κείμενο, στιγμιότυπο οθόνης, ορθογώνιο παραλληλόγραμμο, γράφημα&#10;&#10;Περιγραφή που δημιουργήθηκε αυτόματα">
            <a:extLst>
              <a:ext uri="{FF2B5EF4-FFF2-40B4-BE49-F238E27FC236}">
                <a16:creationId xmlns:a16="http://schemas.microsoft.com/office/drawing/2014/main" id="{953E9E34-51C1-8BEC-B96F-FA9E1E5B0590}"/>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auto">
          <a:xfrm>
            <a:off x="6096000" y="1175657"/>
            <a:ext cx="5998866" cy="4069582"/>
          </a:xfrm>
          <a:prstGeom prst="rect">
            <a:avLst/>
          </a:prstGeom>
          <a:noFill/>
        </p:spPr>
      </p:pic>
    </p:spTree>
    <p:extLst>
      <p:ext uri="{BB962C8B-B14F-4D97-AF65-F5344CB8AC3E}">
        <p14:creationId xmlns:p14="http://schemas.microsoft.com/office/powerpoint/2010/main" val="374747330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66517A79-8CB4-3137-0BEC-C45D3BDFFE34}"/>
              </a:ext>
            </a:extLst>
          </p:cNvPr>
          <p:cNvSpPr>
            <a:spLocks noGrp="1"/>
          </p:cNvSpPr>
          <p:nvPr>
            <p:ph type="title"/>
          </p:nvPr>
        </p:nvSpPr>
        <p:spPr>
          <a:xfrm>
            <a:off x="1687669" y="625787"/>
            <a:ext cx="4404247" cy="883143"/>
          </a:xfrm>
        </p:spPr>
        <p:txBody>
          <a:bodyPr>
            <a:noAutofit/>
          </a:bodyPr>
          <a:lstStyle/>
          <a:p>
            <a:pPr>
              <a:lnSpc>
                <a:spcPct val="90000"/>
              </a:lnSpc>
            </a:pPr>
            <a:r>
              <a:rPr lang="el-GR" sz="2000" dirty="0"/>
              <a:t>ΑΠΟΤΕΛΕΣΜΑΤΑ ΕΡΩΤΗΜΑΤΟΛΟΓΙΟΥ(ΛΕΩΦΟΡΕΙΟ)(6)</a:t>
            </a:r>
          </a:p>
        </p:txBody>
      </p:sp>
      <p:sp>
        <p:nvSpPr>
          <p:cNvPr id="3" name="Θέση περιεχομένου 2">
            <a:extLst>
              <a:ext uri="{FF2B5EF4-FFF2-40B4-BE49-F238E27FC236}">
                <a16:creationId xmlns:a16="http://schemas.microsoft.com/office/drawing/2014/main" id="{F22F42ED-4E74-E8A1-6448-AD829B78EB20}"/>
              </a:ext>
            </a:extLst>
          </p:cNvPr>
          <p:cNvSpPr>
            <a:spLocks noGrp="1"/>
          </p:cNvSpPr>
          <p:nvPr>
            <p:ph idx="1"/>
          </p:nvPr>
        </p:nvSpPr>
        <p:spPr>
          <a:xfrm>
            <a:off x="1211683" y="1982874"/>
            <a:ext cx="4140772" cy="3777622"/>
          </a:xfrm>
        </p:spPr>
        <p:txBody>
          <a:bodyPr>
            <a:normAutofit/>
          </a:bodyPr>
          <a:lstStyle/>
          <a:p>
            <a:r>
              <a:rPr lang="el-GR" sz="1600" b="1" dirty="0">
                <a:solidFill>
                  <a:srgbClr val="000000"/>
                </a:solidFill>
              </a:rPr>
              <a:t>Ασφάλεια</a:t>
            </a:r>
            <a:r>
              <a:rPr lang="en-US" sz="1600" b="1" dirty="0">
                <a:solidFill>
                  <a:srgbClr val="000000"/>
                </a:solidFill>
              </a:rPr>
              <a:t>:</a:t>
            </a:r>
            <a:endParaRPr lang="el-GR" sz="1600" b="1" dirty="0">
              <a:solidFill>
                <a:srgbClr val="000000"/>
              </a:solidFill>
            </a:endParaRPr>
          </a:p>
          <a:p>
            <a:r>
              <a:rPr lang="el-GR" sz="1600" dirty="0">
                <a:solidFill>
                  <a:srgbClr val="000000"/>
                </a:solidFill>
              </a:rPr>
              <a:t>Η ασφάλεια αξιολογήθηκε θετικά, με την πλειονότητα των συμμετεχόντων (48,3%) να την βαθμολογεί με 4/5. Το αποτέλεσμα αυτό υποδεικνύει ότι οι περισσότεροι χρήστες αισθάνονται σε γενικές γραμμές αρκετά ασφαλείς κατά τη διάρκεια της μετακίνησής τους. Ωστόσο, η συγκεκριμένη βαθμολογία αφήνει περιθώρια για περαιτέρω βελτίωση, προκειμένου να ενισχυθεί η αίσθηση ασφάλειας και να ικανοποιηθούν περισσότεροι επιβάτες.</a:t>
            </a:r>
          </a:p>
        </p:txBody>
      </p:sp>
      <p:pic>
        <p:nvPicPr>
          <p:cNvPr id="4" name="Εικόνα 3" descr="Εικόνα που περιέχει κείμενο, στιγμιότυπο οθόνης, γράφημα, ορθογώνιο παραλληλόγραμμο&#10;&#10;Περιγραφή που δημιουργήθηκε αυτόματα">
            <a:extLst>
              <a:ext uri="{FF2B5EF4-FFF2-40B4-BE49-F238E27FC236}">
                <a16:creationId xmlns:a16="http://schemas.microsoft.com/office/drawing/2014/main" id="{B658DEF6-E544-8FB8-6B5F-04BC013C71BD}"/>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auto">
          <a:xfrm>
            <a:off x="5908431" y="1364064"/>
            <a:ext cx="6069204" cy="4129871"/>
          </a:xfrm>
          <a:prstGeom prst="rect">
            <a:avLst/>
          </a:prstGeom>
          <a:noFill/>
        </p:spPr>
      </p:pic>
    </p:spTree>
    <p:extLst>
      <p:ext uri="{BB962C8B-B14F-4D97-AF65-F5344CB8AC3E}">
        <p14:creationId xmlns:p14="http://schemas.microsoft.com/office/powerpoint/2010/main" val="222366562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42DB3E3F-2781-AB81-AEC5-41545456F397}"/>
              </a:ext>
            </a:extLst>
          </p:cNvPr>
          <p:cNvSpPr>
            <a:spLocks noGrp="1"/>
          </p:cNvSpPr>
          <p:nvPr>
            <p:ph type="title"/>
          </p:nvPr>
        </p:nvSpPr>
        <p:spPr>
          <a:xfrm>
            <a:off x="1687669" y="624110"/>
            <a:ext cx="4404247" cy="873094"/>
          </a:xfrm>
        </p:spPr>
        <p:txBody>
          <a:bodyPr>
            <a:noAutofit/>
          </a:bodyPr>
          <a:lstStyle/>
          <a:p>
            <a:pPr>
              <a:lnSpc>
                <a:spcPct val="90000"/>
              </a:lnSpc>
            </a:pPr>
            <a:r>
              <a:rPr lang="el-GR" sz="2000" dirty="0"/>
              <a:t>ΑΠΟΤΕΛΕΣΜΑΤΑ ΕΡΩΤΗΜΑΤΟΛΟΓΙΟΥ(ΛΕΩΦΟΡΕΙΟ)(7)</a:t>
            </a:r>
          </a:p>
        </p:txBody>
      </p:sp>
      <p:sp>
        <p:nvSpPr>
          <p:cNvPr id="3" name="Θέση περιεχομένου 2">
            <a:extLst>
              <a:ext uri="{FF2B5EF4-FFF2-40B4-BE49-F238E27FC236}">
                <a16:creationId xmlns:a16="http://schemas.microsoft.com/office/drawing/2014/main" id="{A26BCBD7-B7D6-EFCE-82F9-7F4A533ECFAE}"/>
              </a:ext>
            </a:extLst>
          </p:cNvPr>
          <p:cNvSpPr>
            <a:spLocks noGrp="1"/>
          </p:cNvSpPr>
          <p:nvPr>
            <p:ph idx="1"/>
          </p:nvPr>
        </p:nvSpPr>
        <p:spPr>
          <a:xfrm>
            <a:off x="1292071" y="1838848"/>
            <a:ext cx="3923024" cy="3240712"/>
          </a:xfrm>
        </p:spPr>
        <p:txBody>
          <a:bodyPr>
            <a:normAutofit/>
          </a:bodyPr>
          <a:lstStyle/>
          <a:p>
            <a:r>
              <a:rPr lang="el-GR" sz="1600" b="1" dirty="0">
                <a:solidFill>
                  <a:srgbClr val="000000"/>
                </a:solidFill>
              </a:rPr>
              <a:t>Χρόνος αναμονής</a:t>
            </a:r>
            <a:r>
              <a:rPr lang="en-US" sz="1600" b="1" dirty="0">
                <a:solidFill>
                  <a:srgbClr val="000000"/>
                </a:solidFill>
              </a:rPr>
              <a:t>:</a:t>
            </a:r>
            <a:endParaRPr lang="el-GR" sz="1600" b="1" dirty="0">
              <a:solidFill>
                <a:srgbClr val="000000"/>
              </a:solidFill>
            </a:endParaRPr>
          </a:p>
          <a:p>
            <a:r>
              <a:rPr lang="el-GR" sz="1600" dirty="0">
                <a:solidFill>
                  <a:srgbClr val="000000"/>
                </a:solidFill>
              </a:rPr>
              <a:t>Το 40% των χρηστών αξιολόγησε τον χρόνο αναμονής στη στάση με βαθμολογία 3/5, γεγονός που υποδηλώνει ότι, παρά τη γενική αποδοχή του χρόνου αναμονής, διαπιστώνεται η ανάγκη για βελτίωση της ταχύτητας εξυπηρέτησης, ώστε να ανταποκρίνεται καλύτερα στις προσδοκίες των επιβατών.</a:t>
            </a:r>
            <a:endParaRPr lang="el-GR" sz="1600" b="1" dirty="0">
              <a:solidFill>
                <a:srgbClr val="000000"/>
              </a:solidFill>
            </a:endParaRPr>
          </a:p>
        </p:txBody>
      </p:sp>
      <p:pic>
        <p:nvPicPr>
          <p:cNvPr id="4" name="Εικόνα 3" descr="Εικόνα που περιέχει κείμενο, στιγμιότυπο οθόνης, ορθογώνιο παραλληλόγραμμο, διάγραμμα&#10;&#10;Περιγραφή που δημιουργήθηκε αυτόματα">
            <a:extLst>
              <a:ext uri="{FF2B5EF4-FFF2-40B4-BE49-F238E27FC236}">
                <a16:creationId xmlns:a16="http://schemas.microsoft.com/office/drawing/2014/main" id="{AB091428-CE51-7625-8032-AC09FD86D530}"/>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auto">
          <a:xfrm>
            <a:off x="6091916" y="1497204"/>
            <a:ext cx="5845525" cy="3737987"/>
          </a:xfrm>
          <a:prstGeom prst="rect">
            <a:avLst/>
          </a:prstGeom>
          <a:noFill/>
        </p:spPr>
      </p:pic>
    </p:spTree>
    <p:extLst>
      <p:ext uri="{BB962C8B-B14F-4D97-AF65-F5344CB8AC3E}">
        <p14:creationId xmlns:p14="http://schemas.microsoft.com/office/powerpoint/2010/main" val="2719492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6000"/>
                <a:shade val="99000"/>
                <a:satMod val="140000"/>
              </a:schemeClr>
            </a:gs>
            <a:gs pos="65000">
              <a:schemeClr val="bg1">
                <a:tint val="100000"/>
                <a:shade val="80000"/>
                <a:satMod val="130000"/>
              </a:schemeClr>
            </a:gs>
            <a:gs pos="100000">
              <a:schemeClr val="bg1">
                <a:tint val="100000"/>
                <a:shade val="48000"/>
                <a:satMod val="120000"/>
              </a:schemeClr>
            </a:gs>
          </a:gsLst>
          <a:lin ang="16200000" scaled="0"/>
        </a:gra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25C8D2C1-DA83-420D-9635-D52CE066B5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l-GR"/>
          </a:p>
        </p:txBody>
      </p:sp>
      <p:sp>
        <p:nvSpPr>
          <p:cNvPr id="29" name="Rectangle 28">
            <a:extLst>
              <a:ext uri="{FF2B5EF4-FFF2-40B4-BE49-F238E27FC236}">
                <a16:creationId xmlns:a16="http://schemas.microsoft.com/office/drawing/2014/main" id="{434F74C9-6A0B-409E-AD1C-45B58BE91B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l-GR"/>
          </a:p>
        </p:txBody>
      </p:sp>
      <p:cxnSp>
        <p:nvCxnSpPr>
          <p:cNvPr id="31" name="Straight Connector 30">
            <a:extLst>
              <a:ext uri="{FF2B5EF4-FFF2-40B4-BE49-F238E27FC236}">
                <a16:creationId xmlns:a16="http://schemas.microsoft.com/office/drawing/2014/main" id="{F5486A9D-1265-4B57-91E6-68E666B978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15" name="Εικόνα 14">
            <a:extLst>
              <a:ext uri="{FF2B5EF4-FFF2-40B4-BE49-F238E27FC236}">
                <a16:creationId xmlns:a16="http://schemas.microsoft.com/office/drawing/2014/main" id="{69D2824F-979A-BBD7-3A4A-4A236F3F414B}"/>
              </a:ext>
            </a:extLst>
          </p:cNvPr>
          <p:cNvPicPr>
            <a:picLocks noChangeAspect="1"/>
          </p:cNvPicPr>
          <p:nvPr/>
        </p:nvPicPr>
        <p:blipFill>
          <a:blip r:embed="rId2">
            <a:alphaModFix amt="35000"/>
          </a:blip>
          <a:srcRect t="14773"/>
          <a:stretch/>
        </p:blipFill>
        <p:spPr>
          <a:xfrm>
            <a:off x="20" y="10"/>
            <a:ext cx="12191980" cy="6857990"/>
          </a:xfrm>
          <a:prstGeom prst="rect">
            <a:avLst/>
          </a:prstGeom>
        </p:spPr>
      </p:pic>
      <p:sp>
        <p:nvSpPr>
          <p:cNvPr id="2" name="Τίτλος 1">
            <a:extLst>
              <a:ext uri="{FF2B5EF4-FFF2-40B4-BE49-F238E27FC236}">
                <a16:creationId xmlns:a16="http://schemas.microsoft.com/office/drawing/2014/main" id="{12211CDB-4C24-A125-B9B1-783048A50437}"/>
              </a:ext>
            </a:extLst>
          </p:cNvPr>
          <p:cNvSpPr>
            <a:spLocks noGrp="1"/>
          </p:cNvSpPr>
          <p:nvPr>
            <p:ph type="title"/>
          </p:nvPr>
        </p:nvSpPr>
        <p:spPr>
          <a:xfrm>
            <a:off x="1097280" y="758952"/>
            <a:ext cx="10058400" cy="3566160"/>
          </a:xfrm>
        </p:spPr>
        <p:txBody>
          <a:bodyPr vert="horz" lIns="91440" tIns="45720" rIns="91440" bIns="45720" rtlCol="0" anchor="b">
            <a:normAutofit/>
          </a:bodyPr>
          <a:lstStyle/>
          <a:p>
            <a:r>
              <a:rPr lang="en-US" sz="8000"/>
              <a:t>ΠΕΡΙΟΧΗ ΜΕΛΕΤΗΣ</a:t>
            </a:r>
          </a:p>
        </p:txBody>
      </p:sp>
      <p:cxnSp>
        <p:nvCxnSpPr>
          <p:cNvPr id="33" name="Straight Connector 32">
            <a:extLst>
              <a:ext uri="{FF2B5EF4-FFF2-40B4-BE49-F238E27FC236}">
                <a16:creationId xmlns:a16="http://schemas.microsoft.com/office/drawing/2014/main" id="{4071767D-5FF7-4508-B8B7-BB60FF3AB25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C4E89C94-E462-4566-A15A-32835FD68B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l-GR"/>
          </a:p>
        </p:txBody>
      </p:sp>
      <p:sp>
        <p:nvSpPr>
          <p:cNvPr id="37" name="Rectangle 36">
            <a:extLst>
              <a:ext uri="{FF2B5EF4-FFF2-40B4-BE49-F238E27FC236}">
                <a16:creationId xmlns:a16="http://schemas.microsoft.com/office/drawing/2014/main" id="{E25F4A20-71FB-4A26-92E2-89DED49264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l-GR"/>
          </a:p>
        </p:txBody>
      </p:sp>
    </p:spTree>
    <p:extLst>
      <p:ext uri="{BB962C8B-B14F-4D97-AF65-F5344CB8AC3E}">
        <p14:creationId xmlns:p14="http://schemas.microsoft.com/office/powerpoint/2010/main" val="2470615311"/>
      </p:ext>
    </p:extLst>
  </p:cSld>
  <p:clrMapOvr>
    <a:overrideClrMapping bg1="dk1" tx1="lt1" bg2="dk2" tx2="lt2" accent1="accent1" accent2="accent2" accent3="accent3" accent4="accent4" accent5="accent5" accent6="accent6" hlink="hlink" folHlink="folHlink"/>
  </p:clrMapOvr>
</p:sld>
</file>

<file path=ppt/slides/slide6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43448140-A9A5-3787-A2D6-608DB6BCAE8E}"/>
              </a:ext>
            </a:extLst>
          </p:cNvPr>
          <p:cNvSpPr>
            <a:spLocks noGrp="1"/>
          </p:cNvSpPr>
          <p:nvPr>
            <p:ph type="title"/>
          </p:nvPr>
        </p:nvSpPr>
        <p:spPr>
          <a:xfrm>
            <a:off x="1683956" y="624110"/>
            <a:ext cx="4404247" cy="933385"/>
          </a:xfrm>
        </p:spPr>
        <p:txBody>
          <a:bodyPr>
            <a:noAutofit/>
          </a:bodyPr>
          <a:lstStyle/>
          <a:p>
            <a:pPr>
              <a:lnSpc>
                <a:spcPct val="90000"/>
              </a:lnSpc>
            </a:pPr>
            <a:r>
              <a:rPr lang="el-GR" sz="2000" dirty="0"/>
              <a:t>ΑΠΟΤΕΛΕΣΜΑΤΑ ΕΡΩΤΗΜΑΤΟΛΟΓΙΟΥ(ΛΕΩΦΟΡΕΙΟ)(8)</a:t>
            </a:r>
          </a:p>
        </p:txBody>
      </p:sp>
      <p:sp>
        <p:nvSpPr>
          <p:cNvPr id="3" name="Θέση περιεχομένου 2">
            <a:extLst>
              <a:ext uri="{FF2B5EF4-FFF2-40B4-BE49-F238E27FC236}">
                <a16:creationId xmlns:a16="http://schemas.microsoft.com/office/drawing/2014/main" id="{502AFB20-F5C0-A1B5-5E84-5D7C7C882897}"/>
              </a:ext>
            </a:extLst>
          </p:cNvPr>
          <p:cNvSpPr>
            <a:spLocks noGrp="1"/>
          </p:cNvSpPr>
          <p:nvPr>
            <p:ph idx="1"/>
          </p:nvPr>
        </p:nvSpPr>
        <p:spPr>
          <a:xfrm>
            <a:off x="1332264" y="2033117"/>
            <a:ext cx="4140772" cy="3392993"/>
          </a:xfrm>
        </p:spPr>
        <p:txBody>
          <a:bodyPr>
            <a:normAutofit/>
          </a:bodyPr>
          <a:lstStyle/>
          <a:p>
            <a:r>
              <a:rPr lang="el-GR" sz="1600" b="1" dirty="0">
                <a:solidFill>
                  <a:srgbClr val="000000"/>
                </a:solidFill>
              </a:rPr>
              <a:t>Τιμή εισιτηρίου</a:t>
            </a:r>
            <a:r>
              <a:rPr lang="en-US" sz="1600" b="1" dirty="0">
                <a:solidFill>
                  <a:srgbClr val="000000"/>
                </a:solidFill>
              </a:rPr>
              <a:t>:</a:t>
            </a:r>
          </a:p>
          <a:p>
            <a:r>
              <a:rPr lang="el-GR" sz="1600" dirty="0">
                <a:solidFill>
                  <a:srgbClr val="000000"/>
                </a:solidFill>
              </a:rPr>
              <a:t>Η τιμή του εισιτηρίου αξιολογήθηκε ως μέτρια, με το 39,2% των συμμετεχόντων να τη βαθμολογεί με 3/5. Το εύρημα αυτό υποδηλώνει ότι, ενώ ένα σημαντικό ποσοστό χρηστών θεωρεί το κόστος ικανοποιητικό, εξακολουθεί να υπάρχει η προσδοκία για περαιτέρω βελτίωση, ιδίως σε σχέση με την ποιότητα των παρεχόμενων υπηρεσιών.</a:t>
            </a:r>
            <a:endParaRPr lang="el-GR" sz="1600" b="1" dirty="0">
              <a:solidFill>
                <a:srgbClr val="000000"/>
              </a:solidFill>
            </a:endParaRPr>
          </a:p>
        </p:txBody>
      </p:sp>
      <p:pic>
        <p:nvPicPr>
          <p:cNvPr id="4" name="Εικόνα 3" descr="Εικόνα που περιέχει κείμενο, στιγμιότυπο οθόνης, ορθογώνιο παραλληλόγραμμο, διάγραμμα&#10;&#10;Περιγραφή που δημιουργήθηκε αυτόματα">
            <a:extLst>
              <a:ext uri="{FF2B5EF4-FFF2-40B4-BE49-F238E27FC236}">
                <a16:creationId xmlns:a16="http://schemas.microsoft.com/office/drawing/2014/main" id="{144F476C-7D96-A216-D35F-874E6D686644}"/>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auto">
          <a:xfrm>
            <a:off x="6088203" y="1356528"/>
            <a:ext cx="5666355" cy="4069582"/>
          </a:xfrm>
          <a:prstGeom prst="rect">
            <a:avLst/>
          </a:prstGeom>
          <a:noFill/>
        </p:spPr>
      </p:pic>
    </p:spTree>
    <p:extLst>
      <p:ext uri="{BB962C8B-B14F-4D97-AF65-F5344CB8AC3E}">
        <p14:creationId xmlns:p14="http://schemas.microsoft.com/office/powerpoint/2010/main" val="361171165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A6F202CA-0542-6744-37D6-2904BEFFCBCF}"/>
              </a:ext>
            </a:extLst>
          </p:cNvPr>
          <p:cNvSpPr>
            <a:spLocks noGrp="1"/>
          </p:cNvSpPr>
          <p:nvPr>
            <p:ph type="title"/>
          </p:nvPr>
        </p:nvSpPr>
        <p:spPr>
          <a:xfrm>
            <a:off x="1687669" y="683843"/>
            <a:ext cx="4408331" cy="993675"/>
          </a:xfrm>
        </p:spPr>
        <p:txBody>
          <a:bodyPr>
            <a:normAutofit/>
          </a:bodyPr>
          <a:lstStyle/>
          <a:p>
            <a:pPr>
              <a:lnSpc>
                <a:spcPct val="90000"/>
              </a:lnSpc>
            </a:pPr>
            <a:r>
              <a:rPr lang="el-GR" sz="2000" dirty="0"/>
              <a:t>ΑΠΟΤΕΛΕΣΜΑΤΑ ΕΡΩΤΗΜΑΤΟΛΟΓΙΟΥ(ΛΕΩΦΟΡΕΙΟ)(9)</a:t>
            </a:r>
          </a:p>
        </p:txBody>
      </p:sp>
      <p:sp>
        <p:nvSpPr>
          <p:cNvPr id="3" name="Θέση περιεχομένου 2">
            <a:extLst>
              <a:ext uri="{FF2B5EF4-FFF2-40B4-BE49-F238E27FC236}">
                <a16:creationId xmlns:a16="http://schemas.microsoft.com/office/drawing/2014/main" id="{E86F8F39-A2D6-5F2A-93F3-017187B7337D}"/>
              </a:ext>
            </a:extLst>
          </p:cNvPr>
          <p:cNvSpPr>
            <a:spLocks noGrp="1"/>
          </p:cNvSpPr>
          <p:nvPr>
            <p:ph idx="1"/>
          </p:nvPr>
        </p:nvSpPr>
        <p:spPr>
          <a:xfrm>
            <a:off x="1302118" y="2023068"/>
            <a:ext cx="4140772" cy="3483429"/>
          </a:xfrm>
        </p:spPr>
        <p:txBody>
          <a:bodyPr>
            <a:normAutofit/>
          </a:bodyPr>
          <a:lstStyle/>
          <a:p>
            <a:r>
              <a:rPr lang="el-GR" sz="1600" b="1" dirty="0">
                <a:solidFill>
                  <a:srgbClr val="000000"/>
                </a:solidFill>
              </a:rPr>
              <a:t>Γενική βαθμολογία</a:t>
            </a:r>
            <a:r>
              <a:rPr lang="en-US" sz="1600" b="1" dirty="0">
                <a:solidFill>
                  <a:srgbClr val="000000"/>
                </a:solidFill>
              </a:rPr>
              <a:t>:</a:t>
            </a:r>
            <a:endParaRPr lang="el-GR" sz="1600" b="1" dirty="0">
              <a:solidFill>
                <a:srgbClr val="000000"/>
              </a:solidFill>
            </a:endParaRPr>
          </a:p>
          <a:p>
            <a:r>
              <a:rPr lang="el-GR" sz="1600" dirty="0">
                <a:solidFill>
                  <a:srgbClr val="000000"/>
                </a:solidFill>
              </a:rPr>
              <a:t>Η συνολική εμπειρία χρήσης του λεωφορείου αξιολογήθηκε με βαθμολογία 3/5 από το 51,5% των συμμετεχόντων και 4/5 από το 36,36%. Τα δεδομένα αυτά υποδεικνύουν ότι, ενώ η πλειονότητα των χρηστών δηλώνει ικανοποιημένη από την υπηρεσία, παραμένουν προσδοκίες για περαιτέρω βελτίωση της ποιότητας και της συνολικής εμπειρίας μετακίνησης.</a:t>
            </a:r>
            <a:endParaRPr lang="el-GR" sz="1600" b="1" dirty="0">
              <a:solidFill>
                <a:srgbClr val="000000"/>
              </a:solidFill>
            </a:endParaRPr>
          </a:p>
          <a:p>
            <a:endParaRPr lang="el-GR" sz="1600" b="1" dirty="0">
              <a:solidFill>
                <a:srgbClr val="000000"/>
              </a:solidFill>
            </a:endParaRPr>
          </a:p>
          <a:p>
            <a:endParaRPr lang="el-GR" sz="1600" b="1" dirty="0">
              <a:solidFill>
                <a:srgbClr val="000000"/>
              </a:solidFill>
            </a:endParaRPr>
          </a:p>
        </p:txBody>
      </p:sp>
      <p:pic>
        <p:nvPicPr>
          <p:cNvPr id="8" name="Εικόνα 7" descr="Εικόνα που περιέχει κείμενο, στιγμιότυπο οθόνης, ορθογώνιο παραλληλόγραμμο, διάγραμμα&#10;&#10;Περιγραφή που δημιουργήθηκε αυτόματα">
            <a:extLst>
              <a:ext uri="{FF2B5EF4-FFF2-40B4-BE49-F238E27FC236}">
                <a16:creationId xmlns:a16="http://schemas.microsoft.com/office/drawing/2014/main" id="{AED943A5-047D-7945-DA3E-1CF4A9D5BB6A}"/>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auto">
          <a:xfrm>
            <a:off x="6096001" y="1225899"/>
            <a:ext cx="5849478" cy="4280598"/>
          </a:xfrm>
          <a:prstGeom prst="rect">
            <a:avLst/>
          </a:prstGeom>
          <a:noFill/>
        </p:spPr>
      </p:pic>
    </p:spTree>
    <p:extLst>
      <p:ext uri="{BB962C8B-B14F-4D97-AF65-F5344CB8AC3E}">
        <p14:creationId xmlns:p14="http://schemas.microsoft.com/office/powerpoint/2010/main" val="150489171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99AB8345-B2BD-C6FC-43B9-E9B13BA991CE}"/>
              </a:ext>
            </a:extLst>
          </p:cNvPr>
          <p:cNvSpPr>
            <a:spLocks noGrp="1"/>
          </p:cNvSpPr>
          <p:nvPr>
            <p:ph type="title"/>
          </p:nvPr>
        </p:nvSpPr>
        <p:spPr>
          <a:xfrm>
            <a:off x="1617330" y="614061"/>
            <a:ext cx="4404247" cy="953481"/>
          </a:xfrm>
        </p:spPr>
        <p:txBody>
          <a:bodyPr>
            <a:normAutofit/>
          </a:bodyPr>
          <a:lstStyle/>
          <a:p>
            <a:pPr>
              <a:lnSpc>
                <a:spcPct val="90000"/>
              </a:lnSpc>
            </a:pPr>
            <a:r>
              <a:rPr lang="el-GR" sz="2000" dirty="0"/>
              <a:t>ΑΠΟΤΕΛΕΣΜΑΤΑ ΕΡΩΤΗΜΑΤΟΛΟΓΙΟΥ(ΛΕΩΦΟΡΕΙΟ)(10)</a:t>
            </a:r>
          </a:p>
        </p:txBody>
      </p:sp>
      <p:sp>
        <p:nvSpPr>
          <p:cNvPr id="3" name="Θέση περιεχομένου 2">
            <a:extLst>
              <a:ext uri="{FF2B5EF4-FFF2-40B4-BE49-F238E27FC236}">
                <a16:creationId xmlns:a16="http://schemas.microsoft.com/office/drawing/2014/main" id="{7DBD32B6-CE6B-0805-53BE-ACFFD9AC8325}"/>
              </a:ext>
            </a:extLst>
          </p:cNvPr>
          <p:cNvSpPr>
            <a:spLocks noGrp="1"/>
          </p:cNvSpPr>
          <p:nvPr>
            <p:ph idx="1"/>
          </p:nvPr>
        </p:nvSpPr>
        <p:spPr>
          <a:xfrm>
            <a:off x="1101151" y="1905000"/>
            <a:ext cx="4140772" cy="3581400"/>
          </a:xfrm>
        </p:spPr>
        <p:txBody>
          <a:bodyPr>
            <a:normAutofit/>
          </a:bodyPr>
          <a:lstStyle/>
          <a:p>
            <a:pPr>
              <a:lnSpc>
                <a:spcPct val="90000"/>
              </a:lnSpc>
            </a:pPr>
            <a:r>
              <a:rPr lang="el-GR" sz="1400" b="1" dirty="0">
                <a:solidFill>
                  <a:srgbClr val="000000"/>
                </a:solidFill>
              </a:rPr>
              <a:t>Μέσος όρος για κάθε ερώτηση</a:t>
            </a:r>
            <a:r>
              <a:rPr lang="en-US" sz="1400" b="1" dirty="0">
                <a:solidFill>
                  <a:srgbClr val="000000"/>
                </a:solidFill>
              </a:rPr>
              <a:t>:</a:t>
            </a:r>
            <a:endParaRPr lang="el-GR" sz="1400" b="1" dirty="0">
              <a:solidFill>
                <a:srgbClr val="000000"/>
              </a:solidFill>
            </a:endParaRPr>
          </a:p>
          <a:p>
            <a:pPr>
              <a:lnSpc>
                <a:spcPct val="90000"/>
              </a:lnSpc>
            </a:pPr>
            <a:r>
              <a:rPr lang="el-GR" sz="1400" dirty="0">
                <a:solidFill>
                  <a:srgbClr val="000000"/>
                </a:solidFill>
              </a:rPr>
              <a:t>Η απόσταση της στάσης από την κατοικία συγκέντρωσε τον υψηλότερο μέσο όρο βαθμολογίας, 3,78/5, υποδηλώνοντας γενική ικανοποίηση των χρηστών σχετικά με την εγγύτητά της. Αντίθετα, ο χρόνος αναμονής στη στάση παρουσίασε τον χαμηλότερο μέσο όρο, 3,06/5, αναδεικνύοντας την ανάγκη για βελτιώσεις σε αυτόν τον τομέα. Αξιοσημείωτο είναι ότι οι βαθμολογίες στις συγκεκριμένες κατηγορίες εμφανίζουν μικρότερες αποκλίσεις σε σύγκριση με το ερωτηματολόγιο που διεξήχθη στη στάση, γεγονός που υποδηλώνει μεγαλύτερη συνέπεια στις απόψεις των χρηστών.</a:t>
            </a:r>
            <a:endParaRPr lang="el-GR" sz="1400" b="1" dirty="0">
              <a:solidFill>
                <a:srgbClr val="000000"/>
              </a:solidFill>
            </a:endParaRPr>
          </a:p>
        </p:txBody>
      </p:sp>
      <p:pic>
        <p:nvPicPr>
          <p:cNvPr id="4" name="Εικόνα 3" descr="Εικόνα που περιέχει κείμενο, στιγμιότυπο οθόνης, πολυχρωμία, ορθογώνιο παραλληλόγραμμο&#10;&#10;Περιγραφή που δημιουργήθηκε αυτόματα">
            <a:extLst>
              <a:ext uri="{FF2B5EF4-FFF2-40B4-BE49-F238E27FC236}">
                <a16:creationId xmlns:a16="http://schemas.microsoft.com/office/drawing/2014/main" id="{6E49C954-7467-A66C-1A09-3A9BCD1A90A5}"/>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auto">
          <a:xfrm>
            <a:off x="6021577" y="1055077"/>
            <a:ext cx="5925913" cy="4431323"/>
          </a:xfrm>
          <a:prstGeom prst="rect">
            <a:avLst/>
          </a:prstGeom>
          <a:noFill/>
        </p:spPr>
      </p:pic>
    </p:spTree>
    <p:extLst>
      <p:ext uri="{BB962C8B-B14F-4D97-AF65-F5344CB8AC3E}">
        <p14:creationId xmlns:p14="http://schemas.microsoft.com/office/powerpoint/2010/main" val="361450900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6000"/>
                <a:shade val="99000"/>
                <a:satMod val="140000"/>
              </a:schemeClr>
            </a:gs>
            <a:gs pos="65000">
              <a:schemeClr val="bg1">
                <a:tint val="100000"/>
                <a:shade val="80000"/>
                <a:satMod val="130000"/>
              </a:schemeClr>
            </a:gs>
            <a:gs pos="100000">
              <a:schemeClr val="bg1">
                <a:tint val="100000"/>
                <a:shade val="48000"/>
                <a:satMod val="120000"/>
              </a:schemeClr>
            </a:gs>
          </a:gsLst>
          <a:lin ang="16200000" scaled="0"/>
        </a:gradFill>
        <a:effectLst/>
      </p:bgPr>
    </p:bg>
    <p:spTree>
      <p:nvGrpSpPr>
        <p:cNvPr id="1" name="">
          <a:extLst>
            <a:ext uri="{FF2B5EF4-FFF2-40B4-BE49-F238E27FC236}">
              <a16:creationId xmlns:a16="http://schemas.microsoft.com/office/drawing/2014/main" id="{2D060405-5E12-CEE7-8B00-2423DEBE72CB}"/>
            </a:ext>
          </a:extLst>
        </p:cNvPr>
        <p:cNvGrpSpPr/>
        <p:nvPr/>
      </p:nvGrpSpPr>
      <p:grpSpPr>
        <a:xfrm>
          <a:off x="0" y="0"/>
          <a:ext cx="0" cy="0"/>
          <a:chOff x="0" y="0"/>
          <a:chExt cx="0" cy="0"/>
        </a:xfrm>
      </p:grpSpPr>
      <p:sp>
        <p:nvSpPr>
          <p:cNvPr id="27" name="Rectangle 26">
            <a:extLst>
              <a:ext uri="{FF2B5EF4-FFF2-40B4-BE49-F238E27FC236}">
                <a16:creationId xmlns:a16="http://schemas.microsoft.com/office/drawing/2014/main" id="{123DF60B-FFD9-5D22-55C8-FD3EF9B68E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l-GR"/>
          </a:p>
        </p:txBody>
      </p:sp>
      <p:sp>
        <p:nvSpPr>
          <p:cNvPr id="29" name="Rectangle 28">
            <a:extLst>
              <a:ext uri="{FF2B5EF4-FFF2-40B4-BE49-F238E27FC236}">
                <a16:creationId xmlns:a16="http://schemas.microsoft.com/office/drawing/2014/main" id="{3A99F5BA-709C-191B-B1BC-AB560BF6BF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l-GR"/>
          </a:p>
        </p:txBody>
      </p:sp>
      <p:cxnSp>
        <p:nvCxnSpPr>
          <p:cNvPr id="31" name="Straight Connector 30">
            <a:extLst>
              <a:ext uri="{FF2B5EF4-FFF2-40B4-BE49-F238E27FC236}">
                <a16:creationId xmlns:a16="http://schemas.microsoft.com/office/drawing/2014/main" id="{3839541D-8408-C30A-468D-189806C4F6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15" name="Εικόνα 14">
            <a:extLst>
              <a:ext uri="{FF2B5EF4-FFF2-40B4-BE49-F238E27FC236}">
                <a16:creationId xmlns:a16="http://schemas.microsoft.com/office/drawing/2014/main" id="{DA3C92B2-7BA6-B13E-0B0F-1BFBD7B9EAC7}"/>
              </a:ext>
            </a:extLst>
          </p:cNvPr>
          <p:cNvPicPr>
            <a:picLocks noChangeAspect="1"/>
          </p:cNvPicPr>
          <p:nvPr/>
        </p:nvPicPr>
        <p:blipFill>
          <a:blip r:embed="rId2">
            <a:extLst>
              <a:ext uri="{28A0092B-C50C-407E-A947-70E740481C1C}">
                <a14:useLocalDpi xmlns:a14="http://schemas.microsoft.com/office/drawing/2010/main" val="0"/>
              </a:ext>
            </a:extLst>
          </a:blip>
          <a:srcRect l="683" r="683"/>
          <a:stretch/>
        </p:blipFill>
        <p:spPr>
          <a:xfrm>
            <a:off x="20" y="10"/>
            <a:ext cx="12191980" cy="6857990"/>
          </a:xfrm>
          <a:prstGeom prst="rect">
            <a:avLst/>
          </a:prstGeom>
        </p:spPr>
      </p:pic>
      <p:sp>
        <p:nvSpPr>
          <p:cNvPr id="2" name="Τίτλος 1">
            <a:extLst>
              <a:ext uri="{FF2B5EF4-FFF2-40B4-BE49-F238E27FC236}">
                <a16:creationId xmlns:a16="http://schemas.microsoft.com/office/drawing/2014/main" id="{E3D1B50C-D9F6-BDF8-C00E-400025993416}"/>
              </a:ext>
            </a:extLst>
          </p:cNvPr>
          <p:cNvSpPr>
            <a:spLocks noGrp="1"/>
          </p:cNvSpPr>
          <p:nvPr>
            <p:ph type="title"/>
          </p:nvPr>
        </p:nvSpPr>
        <p:spPr>
          <a:xfrm>
            <a:off x="668594" y="2428576"/>
            <a:ext cx="10137058" cy="2961460"/>
          </a:xfrm>
        </p:spPr>
        <p:txBody>
          <a:bodyPr vert="horz" lIns="91440" tIns="45720" rIns="91440" bIns="45720" rtlCol="0" anchor="b">
            <a:normAutofit fontScale="90000"/>
          </a:bodyPr>
          <a:lstStyle/>
          <a:p>
            <a:r>
              <a:rPr lang="el-GR" sz="8000" dirty="0"/>
              <a:t>ΣΥΜΠΕΡΑΣΜΑΤΑ-ΠΡΟΤΑΣΕΙΣ ΒΕΛΤΙΣΤΟΠΟΙΗΣΗΣ</a:t>
            </a:r>
            <a:endParaRPr lang="en-US" sz="8000" dirty="0"/>
          </a:p>
        </p:txBody>
      </p:sp>
      <p:cxnSp>
        <p:nvCxnSpPr>
          <p:cNvPr id="33" name="Straight Connector 32">
            <a:extLst>
              <a:ext uri="{FF2B5EF4-FFF2-40B4-BE49-F238E27FC236}">
                <a16:creationId xmlns:a16="http://schemas.microsoft.com/office/drawing/2014/main" id="{F9D675B3-6538-ADC3-3690-026AD8E9872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A9CFE365-4198-89B9-B747-516B84E3F5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l-GR"/>
          </a:p>
        </p:txBody>
      </p:sp>
      <p:sp>
        <p:nvSpPr>
          <p:cNvPr id="37" name="Rectangle 36">
            <a:extLst>
              <a:ext uri="{FF2B5EF4-FFF2-40B4-BE49-F238E27FC236}">
                <a16:creationId xmlns:a16="http://schemas.microsoft.com/office/drawing/2014/main" id="{3EFD6A1A-52BF-413C-ED5A-EEA691CAB1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l-GR"/>
          </a:p>
        </p:txBody>
      </p:sp>
    </p:spTree>
    <p:extLst>
      <p:ext uri="{BB962C8B-B14F-4D97-AF65-F5344CB8AC3E}">
        <p14:creationId xmlns:p14="http://schemas.microsoft.com/office/powerpoint/2010/main" val="1161468509"/>
      </p:ext>
    </p:extLst>
  </p:cSld>
  <p:clrMapOvr>
    <a:overrideClrMapping bg1="dk1" tx1="lt1" bg2="dk2" tx2="lt2" accent1="accent1" accent2="accent2" accent3="accent3" accent4="accent4" accent5="accent5" accent6="accent6" hlink="hlink" folHlink="folHlink"/>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71E183F0-0E00-527A-3BD5-10D386A00744}"/>
              </a:ext>
            </a:extLst>
          </p:cNvPr>
          <p:cNvSpPr>
            <a:spLocks noGrp="1"/>
          </p:cNvSpPr>
          <p:nvPr>
            <p:ph type="title"/>
          </p:nvPr>
        </p:nvSpPr>
        <p:spPr>
          <a:xfrm>
            <a:off x="2553596" y="456961"/>
            <a:ext cx="7229501" cy="1135864"/>
          </a:xfrm>
        </p:spPr>
        <p:txBody>
          <a:bodyPr>
            <a:normAutofit fontScale="90000"/>
          </a:bodyPr>
          <a:lstStyle/>
          <a:p>
            <a:r>
              <a:rPr lang="el-GR" sz="3600" dirty="0"/>
              <a:t>ΣΥΜΠΕΡΑΣΜΑΤΑ-ΠΡΟΤΑΣΕΙΣ ΒΕΛΤΙΣΤΟΠΟΙΗΣΗΣ(1)</a:t>
            </a:r>
            <a:endParaRPr lang="el-GR" dirty="0"/>
          </a:p>
        </p:txBody>
      </p:sp>
      <p:sp>
        <p:nvSpPr>
          <p:cNvPr id="3" name="Θέση περιεχομένου 2">
            <a:extLst>
              <a:ext uri="{FF2B5EF4-FFF2-40B4-BE49-F238E27FC236}">
                <a16:creationId xmlns:a16="http://schemas.microsoft.com/office/drawing/2014/main" id="{1EDD5CB8-1E52-7EF1-DE84-DFE90294A0A0}"/>
              </a:ext>
            </a:extLst>
          </p:cNvPr>
          <p:cNvSpPr>
            <a:spLocks noGrp="1"/>
          </p:cNvSpPr>
          <p:nvPr>
            <p:ph idx="1"/>
          </p:nvPr>
        </p:nvSpPr>
        <p:spPr>
          <a:xfrm>
            <a:off x="1297858" y="1730477"/>
            <a:ext cx="10402529" cy="4424517"/>
          </a:xfrm>
        </p:spPr>
        <p:txBody>
          <a:bodyPr>
            <a:normAutofit fontScale="55000" lnSpcReduction="20000"/>
          </a:bodyPr>
          <a:lstStyle/>
          <a:p>
            <a:r>
              <a:rPr lang="el-GR" sz="2500" b="1" dirty="0"/>
              <a:t>Συμπεράσματα από τη μελέτη:</a:t>
            </a:r>
            <a:endParaRPr lang="el-GR" sz="2500" dirty="0"/>
          </a:p>
          <a:p>
            <a:pPr>
              <a:buFont typeface="Arial" panose="020B0604020202020204" pitchFamily="34" charset="0"/>
              <a:buChar char="•"/>
            </a:pPr>
            <a:r>
              <a:rPr lang="el-GR" sz="2500" b="1" dirty="0"/>
              <a:t>Λειτουργία της στάσης Π. Μελά:</a:t>
            </a:r>
            <a:br>
              <a:rPr lang="el-GR" sz="2500" dirty="0"/>
            </a:br>
            <a:r>
              <a:rPr lang="el-GR" sz="2500" dirty="0"/>
              <a:t>Ο μέσος όρος υποδεικνύει ότι η στάση αποτελεί κυρίως προορισμό, καθώς οι αποβιβάσεις υπερβαίνουν τις επιβιβάσεις. Αυτό πιθανόν οφείλεται στην εγγύτητα σε εμπορικά κέντρα, δημόσιες υπηρεσίες ή χώρους εργασίας.</a:t>
            </a:r>
          </a:p>
          <a:p>
            <a:pPr>
              <a:buFont typeface="Arial" panose="020B0604020202020204" pitchFamily="34" charset="0"/>
              <a:buChar char="•"/>
            </a:pPr>
            <a:r>
              <a:rPr lang="el-GR" sz="2500" b="1" dirty="0"/>
              <a:t>Σημαντικές στάσεις επιβίβασης:</a:t>
            </a:r>
            <a:br>
              <a:rPr lang="el-GR" sz="2500" dirty="0"/>
            </a:br>
            <a:r>
              <a:rPr lang="el-GR" sz="2500" dirty="0"/>
              <a:t>Οι στάσεις 009 (Κεντρική Αφετηρία) και 022 (Οδός Κ. </a:t>
            </a:r>
            <a:r>
              <a:rPr lang="el-GR" sz="2500" dirty="0" err="1"/>
              <a:t>Καρτάλη</a:t>
            </a:r>
            <a:r>
              <a:rPr lang="el-GR" sz="2500" dirty="0"/>
              <a:t>) κατέγραψαν τον υψηλότερο μέσο όρο επιβιβάσεων (5,5 ανά στάση). Ειδικά η στάση 009, με 22 συνολικές επιβιβάσεις, λειτουργεί ως κύριος κόμβος εκκίνησης.</a:t>
            </a:r>
          </a:p>
          <a:p>
            <a:pPr>
              <a:buFont typeface="Arial" panose="020B0604020202020204" pitchFamily="34" charset="0"/>
              <a:buChar char="•"/>
            </a:pPr>
            <a:r>
              <a:rPr lang="el-GR" sz="2500" b="1" dirty="0"/>
              <a:t>Κύριοι προορισμοί επιβατών:</a:t>
            </a:r>
            <a:br>
              <a:rPr lang="el-GR" sz="2500" dirty="0"/>
            </a:br>
            <a:r>
              <a:rPr lang="el-GR" sz="2500" dirty="0"/>
              <a:t>Η στάση 096 (Γεωπονική Σχολή) κατέγραψε τον υψηλότερο μέσο όρο αποβιβάσεων (10,5), εξυπηρετώντας εκπαιδευτικές ανάγκες. Η στάση 097 (Πάρκο Μιαούλη) είχε τον μεγαλύτερο συνολικό αριθμό αποβιβάσεων (30), αναδεικνύοντας τη σημασία της ως τερματικός σταθμός</a:t>
            </a:r>
          </a:p>
          <a:p>
            <a:pPr>
              <a:buFont typeface="Arial" panose="020B0604020202020204" pitchFamily="34" charset="0"/>
              <a:buChar char="•"/>
            </a:pPr>
            <a:r>
              <a:rPr lang="el-GR" sz="2500" b="1" dirty="0"/>
              <a:t>Προβλήματα προσβασιμότητας:</a:t>
            </a:r>
            <a:br>
              <a:rPr lang="el-GR" sz="2500" dirty="0"/>
            </a:br>
            <a:r>
              <a:rPr lang="el-GR" sz="2500" dirty="0"/>
              <a:t>Παρκαρισμένα οχήματα, κυρίως στη στάση Π. Μελά, δυσχέραναν την πρόσβαση και αύξησαν τον χρόνο παραμονής του λεωφορείου.</a:t>
            </a:r>
          </a:p>
          <a:p>
            <a:pPr>
              <a:buFont typeface="Arial" panose="020B0604020202020204" pitchFamily="34" charset="0"/>
              <a:buChar char="•"/>
            </a:pPr>
            <a:r>
              <a:rPr lang="el-GR" sz="2500" b="1" dirty="0"/>
              <a:t>Αξιολόγηση παραγόντων:</a:t>
            </a:r>
            <a:br>
              <a:rPr lang="el-GR" sz="2500" dirty="0"/>
            </a:br>
            <a:r>
              <a:rPr lang="el-GR" sz="2500" dirty="0"/>
              <a:t>Ο χρόνος αναμονής αξιολογήθηκε χαμηλότερα (3/5), υποδεικνύοντας ανάγκη βελτίωσης στη συχνότητα των δρομολογίων. Αντίθετα, η απόσταση από την κατοικία έλαβε θετική αξιολόγηση (4/5), ενώ η τιμή του εισιτηρίου βαθμολογήθηκε μέτρια. Η συνολική εμπειρία ταξιδιού κυμάνθηκε στο 3-4/5, δείχνοντας γενική ικανοποίηση, αλλά και προσδοκίες βελτίωσης.</a:t>
            </a:r>
          </a:p>
          <a:p>
            <a:endParaRPr lang="el-GR" dirty="0"/>
          </a:p>
        </p:txBody>
      </p:sp>
    </p:spTree>
    <p:extLst>
      <p:ext uri="{BB962C8B-B14F-4D97-AF65-F5344CB8AC3E}">
        <p14:creationId xmlns:p14="http://schemas.microsoft.com/office/powerpoint/2010/main" val="58327218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7D309C2B-2CE3-E24C-17EA-5B3408004E73}"/>
              </a:ext>
            </a:extLst>
          </p:cNvPr>
          <p:cNvSpPr>
            <a:spLocks noGrp="1"/>
          </p:cNvSpPr>
          <p:nvPr>
            <p:ph type="title"/>
          </p:nvPr>
        </p:nvSpPr>
        <p:spPr>
          <a:xfrm>
            <a:off x="3048268" y="462911"/>
            <a:ext cx="6510882" cy="1280890"/>
          </a:xfrm>
        </p:spPr>
        <p:txBody>
          <a:bodyPr/>
          <a:lstStyle/>
          <a:p>
            <a:r>
              <a:rPr lang="el-GR" sz="3600" dirty="0"/>
              <a:t>ΣΥΜΠΕΡΑΣΜΑΤΑ-ΠΡΟΤΑΣΕΙΣ ΒΕΛΤΙΣΤΟΠΟΙΗΣΗΣ(2)</a:t>
            </a:r>
            <a:endParaRPr lang="el-GR" dirty="0"/>
          </a:p>
        </p:txBody>
      </p:sp>
      <p:sp>
        <p:nvSpPr>
          <p:cNvPr id="3" name="Θέση περιεχομένου 2">
            <a:extLst>
              <a:ext uri="{FF2B5EF4-FFF2-40B4-BE49-F238E27FC236}">
                <a16:creationId xmlns:a16="http://schemas.microsoft.com/office/drawing/2014/main" id="{654FB85C-7A26-A1C4-B408-161676C72E57}"/>
              </a:ext>
            </a:extLst>
          </p:cNvPr>
          <p:cNvSpPr>
            <a:spLocks noGrp="1"/>
          </p:cNvSpPr>
          <p:nvPr>
            <p:ph idx="1"/>
          </p:nvPr>
        </p:nvSpPr>
        <p:spPr>
          <a:xfrm>
            <a:off x="1195754" y="2133600"/>
            <a:ext cx="10308858" cy="4206910"/>
          </a:xfrm>
        </p:spPr>
        <p:txBody>
          <a:bodyPr/>
          <a:lstStyle/>
          <a:p>
            <a:r>
              <a:rPr lang="el-GR" sz="1800" dirty="0">
                <a:effectLst/>
                <a:latin typeface="Times New Roman" panose="02020603050405020304" pitchFamily="18" charset="0"/>
                <a:ea typeface="Aptos" panose="020B0004020202020204" pitchFamily="34" charset="0"/>
              </a:rPr>
              <a:t>Γενικά ο μέσος όρος των απαντήσεων ήταν περίπου ο ίδιος στη στάση και στο λεωφορείο</a:t>
            </a:r>
            <a:r>
              <a:rPr lang="en-US" sz="1800" dirty="0">
                <a:effectLst/>
                <a:latin typeface="Times New Roman" panose="02020603050405020304" pitchFamily="18" charset="0"/>
                <a:ea typeface="Aptos" panose="020B0004020202020204" pitchFamily="34" charset="0"/>
              </a:rPr>
              <a:t>:</a:t>
            </a:r>
            <a:endParaRPr lang="el-GR" dirty="0"/>
          </a:p>
        </p:txBody>
      </p:sp>
      <p:pic>
        <p:nvPicPr>
          <p:cNvPr id="4" name="Εικόνα 3" descr="Εικόνα που περιέχει κείμενο, στιγμιότυπο οθόνης, ορθογώνιο παραλληλόγραμμο, τετράγωνο&#10;&#10;Περιγραφή που δημιουργήθηκε αυτόματα">
            <a:extLst>
              <a:ext uri="{FF2B5EF4-FFF2-40B4-BE49-F238E27FC236}">
                <a16:creationId xmlns:a16="http://schemas.microsoft.com/office/drawing/2014/main" id="{DC3EA100-D4C8-C9C8-4AE7-0CA247021725}"/>
              </a:ext>
            </a:extLst>
          </p:cNvPr>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bwMode="auto">
          <a:xfrm>
            <a:off x="2381502" y="2582427"/>
            <a:ext cx="7428995" cy="3601222"/>
          </a:xfrm>
          <a:prstGeom prst="rect">
            <a:avLst/>
          </a:prstGeom>
          <a:noFill/>
          <a:ln>
            <a:no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98169056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FB7E7B7F-1AAA-C54B-BEB8-8985B3412F41}"/>
              </a:ext>
            </a:extLst>
          </p:cNvPr>
          <p:cNvSpPr>
            <a:spLocks noGrp="1"/>
          </p:cNvSpPr>
          <p:nvPr>
            <p:ph type="title"/>
          </p:nvPr>
        </p:nvSpPr>
        <p:spPr>
          <a:xfrm>
            <a:off x="2830295" y="624110"/>
            <a:ext cx="6531410" cy="1280890"/>
          </a:xfrm>
        </p:spPr>
        <p:txBody>
          <a:bodyPr/>
          <a:lstStyle/>
          <a:p>
            <a:r>
              <a:rPr lang="el-GR" sz="3600" dirty="0"/>
              <a:t>ΣΥΜΠΕΡΑΣΜΑΤΑ-ΠΡΟΤΑΣΕΙΣ ΒΕΛΤΙΣΤΟΠΟΙΗΣΗΣ(3)</a:t>
            </a:r>
            <a:endParaRPr lang="el-GR" dirty="0"/>
          </a:p>
        </p:txBody>
      </p:sp>
      <p:sp>
        <p:nvSpPr>
          <p:cNvPr id="3" name="Θέση περιεχομένου 2">
            <a:extLst>
              <a:ext uri="{FF2B5EF4-FFF2-40B4-BE49-F238E27FC236}">
                <a16:creationId xmlns:a16="http://schemas.microsoft.com/office/drawing/2014/main" id="{5944614C-2A54-B7C5-E9C0-C944182F6A26}"/>
              </a:ext>
            </a:extLst>
          </p:cNvPr>
          <p:cNvSpPr>
            <a:spLocks noGrp="1"/>
          </p:cNvSpPr>
          <p:nvPr>
            <p:ph idx="1"/>
          </p:nvPr>
        </p:nvSpPr>
        <p:spPr>
          <a:xfrm>
            <a:off x="1638300" y="2182761"/>
            <a:ext cx="8915400" cy="3777622"/>
          </a:xfrm>
        </p:spPr>
        <p:txBody>
          <a:bodyPr/>
          <a:lstStyle/>
          <a:p>
            <a:r>
              <a:rPr lang="el-GR" b="1" dirty="0"/>
              <a:t>Ανασχεδιασμός δρομολογίων</a:t>
            </a:r>
            <a:r>
              <a:rPr lang="en-US" b="1" dirty="0"/>
              <a:t>:</a:t>
            </a:r>
            <a:endParaRPr lang="el-GR" b="1" dirty="0"/>
          </a:p>
          <a:p>
            <a:r>
              <a:rPr lang="el-GR" dirty="0"/>
              <a:t>Ο ανασχεδιασμός των δρομολογίων και η απλοποίηση γραμμών στις αστικές συγκοινωνίες στοχεύει στη βελτίωση της εμπειρίας των επιβατών και της αποδοτικότητας, μεγιστοποιώντας τη χρήση του υπάρχοντος στόλου χωρίς αύξηση κόστους. Αυτό επιτυγχάνεται με τη συγκέντρωση πόρων σε γραμμές υψηλής ζήτησης και την αναδιάρθρωση των δρομολογίων για ταχύτερη εξυπηρέτηση. Ο δυναμικός προγραμματισμός δρομολογίων με βάση τη ζήτηση (On-</a:t>
            </a:r>
            <a:r>
              <a:rPr lang="el-GR" dirty="0" err="1"/>
              <a:t>Demand</a:t>
            </a:r>
            <a:r>
              <a:rPr lang="el-GR" dirty="0"/>
              <a:t> </a:t>
            </a:r>
            <a:r>
              <a:rPr lang="el-GR" dirty="0" err="1"/>
              <a:t>Transit</a:t>
            </a:r>
            <a:r>
              <a:rPr lang="el-GR" dirty="0"/>
              <a:t>) αξιοποιεί τεχνολογίες όπως η τεχνητή νοημοσύνη για τον σχεδιασμό προσαρμοσμένων δρομολογίων σε πραγματικό χρόνο. Η χρήση αυτής της τεχνικής μειώνει τα άδεια δρομολόγια και το κόστος, ενώ βελτιώνει την εξυπηρέτηση και την ικανοποίηση των επιβατών, όπως παρατηρείται στην υπηρεσία </a:t>
            </a:r>
            <a:r>
              <a:rPr lang="el-GR" dirty="0" err="1"/>
              <a:t>BerlKönig</a:t>
            </a:r>
            <a:r>
              <a:rPr lang="el-GR" dirty="0"/>
              <a:t> του Βερολίνου.</a:t>
            </a:r>
            <a:endParaRPr lang="el-GR" b="1" dirty="0"/>
          </a:p>
        </p:txBody>
      </p:sp>
    </p:spTree>
    <p:extLst>
      <p:ext uri="{BB962C8B-B14F-4D97-AF65-F5344CB8AC3E}">
        <p14:creationId xmlns:p14="http://schemas.microsoft.com/office/powerpoint/2010/main" val="304013517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6000"/>
                <a:shade val="99000"/>
                <a:satMod val="140000"/>
              </a:schemeClr>
            </a:gs>
            <a:gs pos="65000">
              <a:schemeClr val="bg1">
                <a:tint val="100000"/>
                <a:shade val="80000"/>
                <a:satMod val="130000"/>
              </a:schemeClr>
            </a:gs>
            <a:gs pos="100000">
              <a:schemeClr val="bg1">
                <a:tint val="100000"/>
                <a:shade val="48000"/>
                <a:satMod val="120000"/>
              </a:schemeClr>
            </a:gs>
          </a:gsLst>
          <a:lin ang="16200000" scaled="0"/>
        </a:gradFill>
        <a:effectLst/>
      </p:bgPr>
    </p:bg>
    <p:spTree>
      <p:nvGrpSpPr>
        <p:cNvPr id="1" name="">
          <a:extLst>
            <a:ext uri="{FF2B5EF4-FFF2-40B4-BE49-F238E27FC236}">
              <a16:creationId xmlns:a16="http://schemas.microsoft.com/office/drawing/2014/main" id="{35B6578E-C5F9-4E2E-2305-0E5CDCDB4D4C}"/>
            </a:ext>
          </a:extLst>
        </p:cNvPr>
        <p:cNvGrpSpPr/>
        <p:nvPr/>
      </p:nvGrpSpPr>
      <p:grpSpPr>
        <a:xfrm>
          <a:off x="0" y="0"/>
          <a:ext cx="0" cy="0"/>
          <a:chOff x="0" y="0"/>
          <a:chExt cx="0" cy="0"/>
        </a:xfrm>
      </p:grpSpPr>
      <p:sp>
        <p:nvSpPr>
          <p:cNvPr id="42" name="Rectangle 41">
            <a:extLst>
              <a:ext uri="{FF2B5EF4-FFF2-40B4-BE49-F238E27FC236}">
                <a16:creationId xmlns:a16="http://schemas.microsoft.com/office/drawing/2014/main" id="{25C8D2C1-DA83-420D-9635-D52CE066B5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l-GR"/>
          </a:p>
        </p:txBody>
      </p:sp>
      <p:sp>
        <p:nvSpPr>
          <p:cNvPr id="44" name="Rectangle 43">
            <a:extLst>
              <a:ext uri="{FF2B5EF4-FFF2-40B4-BE49-F238E27FC236}">
                <a16:creationId xmlns:a16="http://schemas.microsoft.com/office/drawing/2014/main" id="{434F74C9-6A0B-409E-AD1C-45B58BE91B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l-GR"/>
          </a:p>
        </p:txBody>
      </p:sp>
      <p:cxnSp>
        <p:nvCxnSpPr>
          <p:cNvPr id="46" name="Straight Connector 45">
            <a:extLst>
              <a:ext uri="{FF2B5EF4-FFF2-40B4-BE49-F238E27FC236}">
                <a16:creationId xmlns:a16="http://schemas.microsoft.com/office/drawing/2014/main" id="{F5486A9D-1265-4B57-91E6-68E666B978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4" name="Εικόνα 3">
            <a:extLst>
              <a:ext uri="{FF2B5EF4-FFF2-40B4-BE49-F238E27FC236}">
                <a16:creationId xmlns:a16="http://schemas.microsoft.com/office/drawing/2014/main" id="{BD995711-5708-9CFE-8150-1786D7F509BF}"/>
              </a:ext>
            </a:extLst>
          </p:cNvPr>
          <p:cNvPicPr>
            <a:picLocks noChangeAspect="1"/>
          </p:cNvPicPr>
          <p:nvPr/>
        </p:nvPicPr>
        <p:blipFill>
          <a:blip r:embed="rId2">
            <a:alphaModFix amt="35000"/>
          </a:blip>
          <a:srcRect l="9152" r="12182" b="1"/>
          <a:stretch/>
        </p:blipFill>
        <p:spPr>
          <a:xfrm>
            <a:off x="20" y="10"/>
            <a:ext cx="12191980" cy="6857990"/>
          </a:xfrm>
          <a:prstGeom prst="rect">
            <a:avLst/>
          </a:prstGeom>
        </p:spPr>
      </p:pic>
      <p:sp>
        <p:nvSpPr>
          <p:cNvPr id="2" name="Τίτλος 1">
            <a:extLst>
              <a:ext uri="{FF2B5EF4-FFF2-40B4-BE49-F238E27FC236}">
                <a16:creationId xmlns:a16="http://schemas.microsoft.com/office/drawing/2014/main" id="{FC7F7D8E-E8DE-2F69-F4EA-D30B1E3D347A}"/>
              </a:ext>
            </a:extLst>
          </p:cNvPr>
          <p:cNvSpPr>
            <a:spLocks noGrp="1"/>
          </p:cNvSpPr>
          <p:nvPr>
            <p:ph type="title"/>
          </p:nvPr>
        </p:nvSpPr>
        <p:spPr>
          <a:xfrm>
            <a:off x="1207658" y="3356149"/>
            <a:ext cx="5303520" cy="954009"/>
          </a:xfrm>
        </p:spPr>
        <p:txBody>
          <a:bodyPr vert="horz" lIns="91440" tIns="45720" rIns="91440" bIns="45720" rtlCol="0" anchor="b">
            <a:normAutofit fontScale="90000"/>
          </a:bodyPr>
          <a:lstStyle/>
          <a:p>
            <a:r>
              <a:rPr lang="en-US" sz="8000" dirty="0"/>
              <a:t>ΠΑΡΑΡΤΗΜΑ</a:t>
            </a:r>
          </a:p>
        </p:txBody>
      </p:sp>
      <p:cxnSp>
        <p:nvCxnSpPr>
          <p:cNvPr id="48" name="Straight Connector 47">
            <a:extLst>
              <a:ext uri="{FF2B5EF4-FFF2-40B4-BE49-F238E27FC236}">
                <a16:creationId xmlns:a16="http://schemas.microsoft.com/office/drawing/2014/main" id="{4071767D-5FF7-4508-B8B7-BB60FF3AB25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C4E89C94-E462-4566-A15A-32835FD68B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l-GR"/>
          </a:p>
        </p:txBody>
      </p:sp>
      <p:sp>
        <p:nvSpPr>
          <p:cNvPr id="52" name="Rectangle 51">
            <a:extLst>
              <a:ext uri="{FF2B5EF4-FFF2-40B4-BE49-F238E27FC236}">
                <a16:creationId xmlns:a16="http://schemas.microsoft.com/office/drawing/2014/main" id="{E25F4A20-71FB-4A26-92E2-89DED49264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l-GR"/>
          </a:p>
        </p:txBody>
      </p:sp>
    </p:spTree>
    <p:extLst>
      <p:ext uri="{BB962C8B-B14F-4D97-AF65-F5344CB8AC3E}">
        <p14:creationId xmlns:p14="http://schemas.microsoft.com/office/powerpoint/2010/main" val="1293360113"/>
      </p:ext>
    </p:extLst>
  </p:cSld>
  <p:clrMapOvr>
    <a:overrideClrMapping bg1="dk1" tx1="lt1" bg2="dk2" tx2="lt2" accent1="accent1" accent2="accent2" accent3="accent3" accent4="accent4" accent5="accent5" accent6="accent6" hlink="hlink" folHlink="folHlink"/>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492FEDC7-8752-7447-C1A7-D51108DE029F}"/>
              </a:ext>
            </a:extLst>
          </p:cNvPr>
          <p:cNvSpPr>
            <a:spLocks noGrp="1"/>
          </p:cNvSpPr>
          <p:nvPr>
            <p:ph type="title"/>
          </p:nvPr>
        </p:nvSpPr>
        <p:spPr>
          <a:xfrm>
            <a:off x="3704717" y="615307"/>
            <a:ext cx="4782565" cy="702272"/>
          </a:xfrm>
        </p:spPr>
        <p:txBody>
          <a:bodyPr/>
          <a:lstStyle/>
          <a:p>
            <a:r>
              <a:rPr lang="el-GR" dirty="0"/>
              <a:t>Ιστοσελίδα μελέτης</a:t>
            </a:r>
          </a:p>
        </p:txBody>
      </p:sp>
      <p:sp>
        <p:nvSpPr>
          <p:cNvPr id="3" name="Θέση περιεχομένου 2">
            <a:extLst>
              <a:ext uri="{FF2B5EF4-FFF2-40B4-BE49-F238E27FC236}">
                <a16:creationId xmlns:a16="http://schemas.microsoft.com/office/drawing/2014/main" id="{7F386A27-77A3-38A7-B62E-BC1E53917612}"/>
              </a:ext>
            </a:extLst>
          </p:cNvPr>
          <p:cNvSpPr>
            <a:spLocks noGrp="1"/>
          </p:cNvSpPr>
          <p:nvPr>
            <p:ph idx="1"/>
          </p:nvPr>
        </p:nvSpPr>
        <p:spPr>
          <a:xfrm>
            <a:off x="1638300" y="2070425"/>
            <a:ext cx="8915400" cy="1612490"/>
          </a:xfrm>
        </p:spPr>
        <p:txBody>
          <a:bodyPr/>
          <a:lstStyle/>
          <a:p>
            <a:r>
              <a:rPr lang="el-GR" sz="1800" kern="100" dirty="0">
                <a:effectLst/>
                <a:latin typeface="Times New Roman" panose="02020603050405020304" pitchFamily="18" charset="0"/>
                <a:ea typeface="Aptos" panose="020B0004020202020204" pitchFamily="34" charset="0"/>
              </a:rPr>
              <a:t>Στην παρακάτω ιστοσελίδα μπορούν να βρεθούν όλα τα έγγραφα, τα αποτελέσματα καθώς και οι υπολογισμοί που πραγματοποιήθηκαν σε όλα τα στάδια της εργασίας</a:t>
            </a:r>
            <a:r>
              <a:rPr lang="en-US" sz="1800" kern="100" dirty="0">
                <a:effectLst/>
                <a:latin typeface="Times New Roman" panose="02020603050405020304" pitchFamily="18" charset="0"/>
                <a:ea typeface="Aptos" panose="020B0004020202020204" pitchFamily="34" charset="0"/>
              </a:rPr>
              <a:t>:</a:t>
            </a:r>
            <a:endParaRPr lang="el-GR" sz="1800" kern="100" dirty="0">
              <a:effectLst/>
              <a:latin typeface="Times New Roman" panose="02020603050405020304" pitchFamily="18" charset="0"/>
              <a:ea typeface="Aptos" panose="020B0004020202020204" pitchFamily="34" charset="0"/>
            </a:endParaRPr>
          </a:p>
          <a:p>
            <a:r>
              <a:rPr lang="el-GR" sz="1800" u="sng" kern="100" dirty="0">
                <a:solidFill>
                  <a:srgbClr val="467886"/>
                </a:solidFill>
                <a:effectLst/>
                <a:latin typeface="Times New Roman" panose="02020603050405020304" pitchFamily="18" charset="0"/>
                <a:ea typeface="Aptos" panose="020B0004020202020204" pitchFamily="34" charset="0"/>
                <a:hlinkClick r:id="rId2"/>
              </a:rPr>
              <a:t>https://pavlosgkougkoulis.github.io/Urban_Transport_Systems_Project/</a:t>
            </a:r>
            <a:endParaRPr lang="el-GR" sz="1800" kern="100" dirty="0">
              <a:effectLst/>
              <a:latin typeface="Times New Roman" panose="02020603050405020304" pitchFamily="18" charset="0"/>
              <a:ea typeface="Aptos" panose="020B0004020202020204" pitchFamily="34" charset="0"/>
            </a:endParaRPr>
          </a:p>
          <a:p>
            <a:endParaRPr lang="el-GR" sz="1800" kern="100" dirty="0">
              <a:effectLst/>
              <a:latin typeface="Times New Roman" panose="02020603050405020304" pitchFamily="18" charset="0"/>
              <a:ea typeface="Aptos" panose="020B0004020202020204" pitchFamily="34" charset="0"/>
            </a:endParaRPr>
          </a:p>
          <a:p>
            <a:endParaRPr lang="el-GR" dirty="0"/>
          </a:p>
        </p:txBody>
      </p:sp>
    </p:spTree>
    <p:extLst>
      <p:ext uri="{BB962C8B-B14F-4D97-AF65-F5344CB8AC3E}">
        <p14:creationId xmlns:p14="http://schemas.microsoft.com/office/powerpoint/2010/main" val="389006909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Τίτλος 3">
            <a:extLst>
              <a:ext uri="{FF2B5EF4-FFF2-40B4-BE49-F238E27FC236}">
                <a16:creationId xmlns:a16="http://schemas.microsoft.com/office/drawing/2014/main" id="{B78E257C-EB2D-08D8-D305-B73C1FA35274}"/>
              </a:ext>
            </a:extLst>
          </p:cNvPr>
          <p:cNvSpPr>
            <a:spLocks noGrp="1"/>
          </p:cNvSpPr>
          <p:nvPr>
            <p:ph type="title"/>
          </p:nvPr>
        </p:nvSpPr>
        <p:spPr>
          <a:xfrm>
            <a:off x="2391957" y="2159271"/>
            <a:ext cx="8911687" cy="1106443"/>
          </a:xfrm>
        </p:spPr>
        <p:txBody>
          <a:bodyPr/>
          <a:lstStyle/>
          <a:p>
            <a:r>
              <a:rPr lang="el-GR" dirty="0"/>
              <a:t>ΕΥΧΑΡΙΣΤΟΥΜΕ ΓΙΑ ΤΗΝ ΠΡΟΣΟΧΗ ΣΑΣ!</a:t>
            </a:r>
          </a:p>
        </p:txBody>
      </p:sp>
    </p:spTree>
    <p:extLst>
      <p:ext uri="{BB962C8B-B14F-4D97-AF65-F5344CB8AC3E}">
        <p14:creationId xmlns:p14="http://schemas.microsoft.com/office/powerpoint/2010/main" val="30409240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a:extLst>
            <a:ext uri="{FF2B5EF4-FFF2-40B4-BE49-F238E27FC236}">
              <a16:creationId xmlns:a16="http://schemas.microsoft.com/office/drawing/2014/main" id="{99ED11F0-4F90-75E7-07D6-0E9AF4EA2F92}"/>
            </a:ext>
          </a:extLst>
        </p:cNvPr>
        <p:cNvGrpSpPr/>
        <p:nvPr/>
      </p:nvGrpSpPr>
      <p:grpSpPr>
        <a:xfrm>
          <a:off x="0" y="0"/>
          <a:ext cx="0" cy="0"/>
          <a:chOff x="0" y="0"/>
          <a:chExt cx="0" cy="0"/>
        </a:xfrm>
      </p:grpSpPr>
      <p:sp>
        <p:nvSpPr>
          <p:cNvPr id="2" name="Τίτλος 1">
            <a:extLst>
              <a:ext uri="{FF2B5EF4-FFF2-40B4-BE49-F238E27FC236}">
                <a16:creationId xmlns:a16="http://schemas.microsoft.com/office/drawing/2014/main" id="{EFD7DCE6-B73B-FBBB-CA10-44341E53C643}"/>
              </a:ext>
            </a:extLst>
          </p:cNvPr>
          <p:cNvSpPr>
            <a:spLocks noGrp="1"/>
          </p:cNvSpPr>
          <p:nvPr>
            <p:ph type="title"/>
          </p:nvPr>
        </p:nvSpPr>
        <p:spPr>
          <a:xfrm>
            <a:off x="1687669" y="624110"/>
            <a:ext cx="4137059" cy="1280890"/>
          </a:xfrm>
        </p:spPr>
        <p:txBody>
          <a:bodyPr>
            <a:normAutofit/>
          </a:bodyPr>
          <a:lstStyle/>
          <a:p>
            <a:r>
              <a:rPr lang="el-GR" sz="3200"/>
              <a:t>ΠΕΡΙΟΧΗ ΜΕΛΕΤΗΣ(1)</a:t>
            </a:r>
          </a:p>
        </p:txBody>
      </p:sp>
      <p:sp>
        <p:nvSpPr>
          <p:cNvPr id="3" name="Θέση περιεχομένου 2">
            <a:extLst>
              <a:ext uri="{FF2B5EF4-FFF2-40B4-BE49-F238E27FC236}">
                <a16:creationId xmlns:a16="http://schemas.microsoft.com/office/drawing/2014/main" id="{795E9739-ED7C-7DEF-38E3-0252C7F3F75B}"/>
              </a:ext>
            </a:extLst>
          </p:cNvPr>
          <p:cNvSpPr>
            <a:spLocks noGrp="1"/>
          </p:cNvSpPr>
          <p:nvPr>
            <p:ph idx="1"/>
          </p:nvPr>
        </p:nvSpPr>
        <p:spPr>
          <a:xfrm>
            <a:off x="1683956" y="2133600"/>
            <a:ext cx="4140772" cy="3777622"/>
          </a:xfrm>
        </p:spPr>
        <p:txBody>
          <a:bodyPr>
            <a:normAutofit/>
          </a:bodyPr>
          <a:lstStyle/>
          <a:p>
            <a:r>
              <a:rPr lang="el-GR" sz="1600" b="1">
                <a:solidFill>
                  <a:srgbClr val="000000"/>
                </a:solidFill>
              </a:rPr>
              <a:t>Στάση Παύλου Μελά</a:t>
            </a:r>
            <a:r>
              <a:rPr lang="en-US" sz="1600" b="1">
                <a:solidFill>
                  <a:srgbClr val="000000"/>
                </a:solidFill>
              </a:rPr>
              <a:t>:</a:t>
            </a:r>
            <a:endParaRPr lang="el-GR" sz="1600" b="1">
              <a:solidFill>
                <a:srgbClr val="000000"/>
              </a:solidFill>
            </a:endParaRPr>
          </a:p>
          <a:p>
            <a:r>
              <a:rPr lang="el-GR" sz="1600" kern="100">
                <a:solidFill>
                  <a:srgbClr val="000000"/>
                </a:solidFill>
                <a:effectLst/>
                <a:ea typeface="Aptos" panose="020B0004020202020204" pitchFamily="34" charset="0"/>
              </a:rPr>
              <a:t>Η υπό μελέτη στάση με αριθμό στάσης 033 βρίσκεται ανάμεσα στις οδούς Π. Μελά και Κουταρέλια επί της οδού Δημητριάδος μπροστά από το </a:t>
            </a:r>
            <a:r>
              <a:rPr lang="en-US" sz="1600" kern="100">
                <a:solidFill>
                  <a:srgbClr val="000000"/>
                </a:solidFill>
                <a:effectLst/>
                <a:ea typeface="Aptos" panose="020B0004020202020204" pitchFamily="34" charset="0"/>
              </a:rPr>
              <a:t>super market</a:t>
            </a:r>
            <a:r>
              <a:rPr lang="el-GR" sz="1600" kern="100">
                <a:solidFill>
                  <a:srgbClr val="000000"/>
                </a:solidFill>
                <a:effectLst/>
                <a:ea typeface="Aptos" panose="020B0004020202020204" pitchFamily="34" charset="0"/>
              </a:rPr>
              <a:t> Γαλαξίας και εξυπηρετεί τα δρομολόγια των γραμμών 1,2,3,4,5,7,9,11,15 και 49.</a:t>
            </a:r>
            <a:r>
              <a:rPr lang="en-US" sz="1600" kern="100">
                <a:solidFill>
                  <a:srgbClr val="000000"/>
                </a:solidFill>
                <a:ea typeface="Aptos" panose="020B0004020202020204" pitchFamily="34" charset="0"/>
              </a:rPr>
              <a:t>(</a:t>
            </a:r>
            <a:r>
              <a:rPr lang="en-US" sz="1600" kern="100">
                <a:solidFill>
                  <a:srgbClr val="000000"/>
                </a:solidFill>
                <a:ea typeface="Aptos" panose="020B0004020202020204" pitchFamily="34" charset="0"/>
                <a:hlinkClick r:id="rId2"/>
              </a:rPr>
              <a:t>https://earth.google.com/web/data=MkEKPwo9CiExc0EyM3FZa2xPOFZ3dWJYMV9qRFJNTjhkX3MxWU81MUgSFgoUMDNCRDI0N0JFMjM0ODREQkRBNEYgAUICCABKCAigqcXYBxAB</a:t>
            </a:r>
            <a:r>
              <a:rPr lang="en-US" sz="1600" kern="100">
                <a:solidFill>
                  <a:srgbClr val="000000"/>
                </a:solidFill>
                <a:ea typeface="Aptos" panose="020B0004020202020204" pitchFamily="34" charset="0"/>
              </a:rPr>
              <a:t>)</a:t>
            </a:r>
            <a:endParaRPr lang="el-GR" sz="1600" kern="100">
              <a:solidFill>
                <a:srgbClr val="000000"/>
              </a:solidFill>
              <a:effectLst/>
              <a:ea typeface="Aptos" panose="020B0004020202020204" pitchFamily="34" charset="0"/>
            </a:endParaRPr>
          </a:p>
          <a:p>
            <a:endParaRPr lang="en-US" sz="1600" b="1">
              <a:solidFill>
                <a:srgbClr val="000000"/>
              </a:solidFill>
            </a:endParaRPr>
          </a:p>
        </p:txBody>
      </p:sp>
      <p:pic>
        <p:nvPicPr>
          <p:cNvPr id="6" name="Εικόνα 5" descr="Εικόνα που περιέχει εξωτερικός χώρος/ύπαιθρος, ουρανός, κτίριο, χερσαίο όχημα&#10;&#10;Περιγραφή που δημιουργήθηκε αυτόματα">
            <a:extLst>
              <a:ext uri="{FF2B5EF4-FFF2-40B4-BE49-F238E27FC236}">
                <a16:creationId xmlns:a16="http://schemas.microsoft.com/office/drawing/2014/main" id="{29CBB5F3-5809-FCB7-639B-42EEA1835E24}"/>
              </a:ext>
            </a:extLst>
          </p:cNvPr>
          <p:cNvPicPr>
            <a:picLocks noChangeAspect="1"/>
          </p:cNvPicPr>
          <p:nvPr/>
        </p:nvPicPr>
        <p:blipFill>
          <a:blip r:embed="rId3"/>
          <a:srcRect l="16216" r="22387"/>
          <a:stretch/>
        </p:blipFill>
        <p:spPr>
          <a:xfrm>
            <a:off x="6091916" y="645106"/>
            <a:ext cx="5451627" cy="5247747"/>
          </a:xfrm>
          <a:prstGeom prst="rect">
            <a:avLst/>
          </a:prstGeom>
        </p:spPr>
      </p:pic>
    </p:spTree>
    <p:extLst>
      <p:ext uri="{BB962C8B-B14F-4D97-AF65-F5344CB8AC3E}">
        <p14:creationId xmlns:p14="http://schemas.microsoft.com/office/powerpoint/2010/main" val="243092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3966A35-F750-1E62-E8D3-CB270369D7DD}"/>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2C7211D9-E545-4D00-9874-641EC7C7BD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5DBBC34A-8C43-4368-951E-A04EB7C00E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chemeClr val="bg1"/>
          </a:solidFill>
          <a:ln w="222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Εικόνα 4" descr="Εικόνα που περιέχει Μπελ ηλεκτρίκ, στιγμιότυπο οθόνης, Μπλε Majorelle, μοβ&#10;&#10;Περιγραφή που δημιουργήθηκε αυτόματα">
            <a:extLst>
              <a:ext uri="{FF2B5EF4-FFF2-40B4-BE49-F238E27FC236}">
                <a16:creationId xmlns:a16="http://schemas.microsoft.com/office/drawing/2014/main" id="{1504A1A0-41C4-49F1-D834-D6B33C8A25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7011" y="480060"/>
            <a:ext cx="11237975" cy="5897880"/>
          </a:xfrm>
          <a:prstGeom prst="rect">
            <a:avLst/>
          </a:prstGeom>
        </p:spPr>
      </p:pic>
    </p:spTree>
    <p:extLst>
      <p:ext uri="{BB962C8B-B14F-4D97-AF65-F5344CB8AC3E}">
        <p14:creationId xmlns:p14="http://schemas.microsoft.com/office/powerpoint/2010/main" val="4795721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7982DCBA-97D9-68CF-1654-EF815CF40498}"/>
              </a:ext>
            </a:extLst>
          </p:cNvPr>
          <p:cNvSpPr>
            <a:spLocks noGrp="1"/>
          </p:cNvSpPr>
          <p:nvPr>
            <p:ph type="title"/>
          </p:nvPr>
        </p:nvSpPr>
        <p:spPr>
          <a:xfrm>
            <a:off x="2592925" y="624110"/>
            <a:ext cx="8911687" cy="1280890"/>
          </a:xfrm>
        </p:spPr>
        <p:txBody>
          <a:bodyPr>
            <a:normAutofit/>
          </a:bodyPr>
          <a:lstStyle/>
          <a:p>
            <a:r>
              <a:rPr lang="el-GR" dirty="0"/>
              <a:t>ΠΕΡΙΟΧΗ ΜΕΛΕΤΗΣ(2)</a:t>
            </a:r>
          </a:p>
        </p:txBody>
      </p:sp>
      <p:sp>
        <p:nvSpPr>
          <p:cNvPr id="3" name="Θέση περιεχομένου 2">
            <a:extLst>
              <a:ext uri="{FF2B5EF4-FFF2-40B4-BE49-F238E27FC236}">
                <a16:creationId xmlns:a16="http://schemas.microsoft.com/office/drawing/2014/main" id="{B4B1AE08-66A1-46BD-3CE2-4E0E405AF751}"/>
              </a:ext>
            </a:extLst>
          </p:cNvPr>
          <p:cNvSpPr>
            <a:spLocks noGrp="1"/>
          </p:cNvSpPr>
          <p:nvPr>
            <p:ph idx="1"/>
          </p:nvPr>
        </p:nvSpPr>
        <p:spPr>
          <a:xfrm>
            <a:off x="2589212" y="2125362"/>
            <a:ext cx="5835121" cy="3785860"/>
          </a:xfrm>
        </p:spPr>
        <p:txBody>
          <a:bodyPr>
            <a:normAutofit/>
          </a:bodyPr>
          <a:lstStyle/>
          <a:p>
            <a:pPr>
              <a:lnSpc>
                <a:spcPct val="90000"/>
              </a:lnSpc>
            </a:pPr>
            <a:r>
              <a:rPr lang="el-GR" sz="1700" b="1"/>
              <a:t>Διαδρομή γραμμής 2 ¨</a:t>
            </a:r>
            <a:r>
              <a:rPr lang="el-GR" sz="1700" b="1" err="1"/>
              <a:t>Κ.Αφετηρία</a:t>
            </a:r>
            <a:r>
              <a:rPr lang="el-GR" sz="1700" b="1"/>
              <a:t>-Αμπελόκηποι¨</a:t>
            </a:r>
          </a:p>
          <a:p>
            <a:pPr>
              <a:lnSpc>
                <a:spcPct val="90000"/>
              </a:lnSpc>
            </a:pPr>
            <a:r>
              <a:rPr lang="el-GR" sz="1700"/>
              <a:t>Η μελέτη εστιάζει στη γραμμή 2 του Αστικού ΚΤΕΛ Βόλου, η οποία εκτελεί μία από τις μεγαλύτερες διαδρομές και εξυπηρετεί πλήθος επιβατών καθημερινά. Συνδέει το κέντρο της πόλης με το Πανεπιστήμιο Θεσσαλίας (Γεωπονίας και Ιχθυολογίας) και το 1ο ΕΠΑΛ Ν. Ιωνίας. Η διαδρομή περνά από περιοχές όπως τα Παλαιά, το κέντρο της πόλης (οδούς Ιάσων, Κ. </a:t>
            </a:r>
            <a:r>
              <a:rPr lang="el-GR" sz="1700" err="1"/>
              <a:t>Καρτάλη</a:t>
            </a:r>
            <a:r>
              <a:rPr lang="el-GR" sz="1700"/>
              <a:t> και Αναλήψεως), Επτά Πλατάνια, </a:t>
            </a:r>
            <a:r>
              <a:rPr lang="el-GR" sz="1700" err="1"/>
              <a:t>Μουρτζούκο</a:t>
            </a:r>
            <a:r>
              <a:rPr lang="el-GR" sz="1700"/>
              <a:t> και Ν. Ιωνία, με τερματισμό στο </a:t>
            </a:r>
            <a:r>
              <a:rPr lang="el-GR" sz="1700" err="1"/>
              <a:t>Φυτόκο</a:t>
            </a:r>
            <a:r>
              <a:rPr lang="el-GR" sz="1700"/>
              <a:t>. Η επιστροφή ακολουθεί την ίδια διαδρομή, με διαφορετική πορεία στο κέντρο μέσω των οδών Ελ. Βενιζέλου και Δημητριάδος.</a:t>
            </a:r>
            <a:endParaRPr lang="el-GR" sz="1700" b="1"/>
          </a:p>
        </p:txBody>
      </p:sp>
      <p:pic>
        <p:nvPicPr>
          <p:cNvPr id="5" name="Εικόνα 4">
            <a:extLst>
              <a:ext uri="{FF2B5EF4-FFF2-40B4-BE49-F238E27FC236}">
                <a16:creationId xmlns:a16="http://schemas.microsoft.com/office/drawing/2014/main" id="{717BE24E-9AC7-4A19-98DE-742C47DC0B21}"/>
              </a:ext>
            </a:extLst>
          </p:cNvPr>
          <p:cNvPicPr>
            <a:picLocks noChangeAspect="1"/>
          </p:cNvPicPr>
          <p:nvPr/>
        </p:nvPicPr>
        <p:blipFill>
          <a:blip r:embed="rId2"/>
          <a:srcRect l="6259" r="5" b="5"/>
          <a:stretch/>
        </p:blipFill>
        <p:spPr>
          <a:xfrm>
            <a:off x="8631452" y="2129586"/>
            <a:ext cx="2873159" cy="373781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7344070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6000"/>
                <a:shade val="99000"/>
                <a:satMod val="140000"/>
              </a:schemeClr>
            </a:gs>
            <a:gs pos="65000">
              <a:schemeClr val="bg1">
                <a:tint val="100000"/>
                <a:shade val="80000"/>
                <a:satMod val="130000"/>
              </a:schemeClr>
            </a:gs>
            <a:gs pos="100000">
              <a:schemeClr val="bg1">
                <a:tint val="100000"/>
                <a:shade val="48000"/>
                <a:satMod val="120000"/>
              </a:schemeClr>
            </a:gs>
          </a:gsLst>
          <a:lin ang="16200000" scaled="0"/>
        </a:gradFill>
        <a:effectLst/>
      </p:bgPr>
    </p:bg>
    <p:spTree>
      <p:nvGrpSpPr>
        <p:cNvPr id="1" name="">
          <a:extLst>
            <a:ext uri="{FF2B5EF4-FFF2-40B4-BE49-F238E27FC236}">
              <a16:creationId xmlns:a16="http://schemas.microsoft.com/office/drawing/2014/main" id="{C422FE31-6C0F-F778-54C7-C66B7363ED46}"/>
            </a:ext>
          </a:extLst>
        </p:cNvPr>
        <p:cNvGrpSpPr/>
        <p:nvPr/>
      </p:nvGrpSpPr>
      <p:grpSpPr>
        <a:xfrm>
          <a:off x="0" y="0"/>
          <a:ext cx="0" cy="0"/>
          <a:chOff x="0" y="0"/>
          <a:chExt cx="0" cy="0"/>
        </a:xfrm>
      </p:grpSpPr>
      <p:sp>
        <p:nvSpPr>
          <p:cNvPr id="27" name="Rectangle 26">
            <a:extLst>
              <a:ext uri="{FF2B5EF4-FFF2-40B4-BE49-F238E27FC236}">
                <a16:creationId xmlns:a16="http://schemas.microsoft.com/office/drawing/2014/main" id="{0F09A552-8FE4-F4C3-CD1C-2C6F7D8784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l-GR"/>
          </a:p>
        </p:txBody>
      </p:sp>
      <p:sp>
        <p:nvSpPr>
          <p:cNvPr id="29" name="Rectangle 28">
            <a:extLst>
              <a:ext uri="{FF2B5EF4-FFF2-40B4-BE49-F238E27FC236}">
                <a16:creationId xmlns:a16="http://schemas.microsoft.com/office/drawing/2014/main" id="{EFDB18A0-C9C2-FCBC-6C85-0CFC82A16B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l-GR"/>
          </a:p>
        </p:txBody>
      </p:sp>
      <p:cxnSp>
        <p:nvCxnSpPr>
          <p:cNvPr id="31" name="Straight Connector 30">
            <a:extLst>
              <a:ext uri="{FF2B5EF4-FFF2-40B4-BE49-F238E27FC236}">
                <a16:creationId xmlns:a16="http://schemas.microsoft.com/office/drawing/2014/main" id="{CE1A7F93-F05F-818B-61FD-4F154139903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15" name="Εικόνα 14">
            <a:extLst>
              <a:ext uri="{FF2B5EF4-FFF2-40B4-BE49-F238E27FC236}">
                <a16:creationId xmlns:a16="http://schemas.microsoft.com/office/drawing/2014/main" id="{37A74B2A-5A86-643A-E6A6-2D02C137AF50}"/>
              </a:ext>
            </a:extLst>
          </p:cNvPr>
          <p:cNvPicPr>
            <a:picLocks noChangeAspect="1"/>
          </p:cNvPicPr>
          <p:nvPr/>
        </p:nvPicPr>
        <p:blipFill>
          <a:blip r:embed="rId2">
            <a:extLst>
              <a:ext uri="{28A0092B-C50C-407E-A947-70E740481C1C}">
                <a14:useLocalDpi xmlns:a14="http://schemas.microsoft.com/office/drawing/2010/main" val="0"/>
              </a:ext>
            </a:extLst>
          </a:blip>
          <a:srcRect t="7736" b="7736"/>
          <a:stretch/>
        </p:blipFill>
        <p:spPr>
          <a:xfrm>
            <a:off x="20" y="10"/>
            <a:ext cx="12191980" cy="6857990"/>
          </a:xfrm>
          <a:prstGeom prst="rect">
            <a:avLst/>
          </a:prstGeom>
        </p:spPr>
      </p:pic>
      <p:sp>
        <p:nvSpPr>
          <p:cNvPr id="2" name="Τίτλος 1">
            <a:extLst>
              <a:ext uri="{FF2B5EF4-FFF2-40B4-BE49-F238E27FC236}">
                <a16:creationId xmlns:a16="http://schemas.microsoft.com/office/drawing/2014/main" id="{20CA81E6-196C-F144-6388-17EFC20CA940}"/>
              </a:ext>
            </a:extLst>
          </p:cNvPr>
          <p:cNvSpPr>
            <a:spLocks noGrp="1"/>
          </p:cNvSpPr>
          <p:nvPr>
            <p:ph type="title"/>
          </p:nvPr>
        </p:nvSpPr>
        <p:spPr>
          <a:xfrm>
            <a:off x="1097280" y="3225570"/>
            <a:ext cx="6512888" cy="1099542"/>
          </a:xfrm>
        </p:spPr>
        <p:txBody>
          <a:bodyPr vert="horz" lIns="91440" tIns="45720" rIns="91440" bIns="45720" rtlCol="0" anchor="b">
            <a:normAutofit fontScale="90000"/>
          </a:bodyPr>
          <a:lstStyle/>
          <a:p>
            <a:r>
              <a:rPr lang="el-GR" sz="8000" dirty="0"/>
              <a:t>ΔΕΙΓΜΑΤΟΛΗΨΙΑ</a:t>
            </a:r>
            <a:endParaRPr lang="en-US" sz="8000" dirty="0"/>
          </a:p>
        </p:txBody>
      </p:sp>
      <p:cxnSp>
        <p:nvCxnSpPr>
          <p:cNvPr id="33" name="Straight Connector 32">
            <a:extLst>
              <a:ext uri="{FF2B5EF4-FFF2-40B4-BE49-F238E27FC236}">
                <a16:creationId xmlns:a16="http://schemas.microsoft.com/office/drawing/2014/main" id="{0384B233-9A4A-6C24-66F5-DFC83FC1A12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AFC8A78E-7F2E-BD81-888D-38B810E90D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l-GR"/>
          </a:p>
        </p:txBody>
      </p:sp>
      <p:sp>
        <p:nvSpPr>
          <p:cNvPr id="37" name="Rectangle 36">
            <a:extLst>
              <a:ext uri="{FF2B5EF4-FFF2-40B4-BE49-F238E27FC236}">
                <a16:creationId xmlns:a16="http://schemas.microsoft.com/office/drawing/2014/main" id="{0D21A44C-CAA2-E82D-72A7-23029071BB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l-GR"/>
          </a:p>
        </p:txBody>
      </p:sp>
    </p:spTree>
    <p:extLst>
      <p:ext uri="{BB962C8B-B14F-4D97-AF65-F5344CB8AC3E}">
        <p14:creationId xmlns:p14="http://schemas.microsoft.com/office/powerpoint/2010/main" val="3165118864"/>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Ανασκόπηση">
  <a:themeElements>
    <a:clrScheme name="Ανασκόπηση">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Ανασκόπηση">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Ανασκόπηση">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Θρόισμα">
  <a:themeElements>
    <a:clrScheme name="Wisp">
      <a:dk1>
        <a:sysClr val="windowText" lastClr="000000"/>
      </a:dk1>
      <a:lt1>
        <a:sysClr val="window" lastClr="FFFFFF"/>
      </a:lt1>
      <a:dk2>
        <a:srgbClr val="647252"/>
      </a:dk2>
      <a:lt2>
        <a:srgbClr val="EAE8CF"/>
      </a:lt2>
      <a:accent1>
        <a:srgbClr val="E78712"/>
      </a:accent1>
      <a:accent2>
        <a:srgbClr val="B73C26"/>
      </a:accent2>
      <a:accent3>
        <a:srgbClr val="865331"/>
      </a:accent3>
      <a:accent4>
        <a:srgbClr val="B38648"/>
      </a:accent4>
      <a:accent5>
        <a:srgbClr val="BBB473"/>
      </a:accent5>
      <a:accent6>
        <a:srgbClr val="849276"/>
      </a:accent6>
      <a:hlink>
        <a:srgbClr val="FDAB2A"/>
      </a:hlink>
      <a:folHlink>
        <a:srgbClr val="CCB182"/>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54F6613E-5ED7-40ED-90A8-F639BE712C0E}"/>
    </a:ext>
  </a:extLst>
</a:theme>
</file>

<file path=ppt/theme/theme3.xml><?xml version="1.0" encoding="utf-8"?>
<a:theme xmlns:a="http://schemas.openxmlformats.org/drawingml/2006/main" name="Θέμα του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490</TotalTime>
  <Words>4071</Words>
  <Application>Microsoft Office PowerPoint</Application>
  <PresentationFormat>Ευρεία οθόνη</PresentationFormat>
  <Paragraphs>190</Paragraphs>
  <Slides>70</Slides>
  <Notes>1</Notes>
  <HiddenSlides>0</HiddenSlides>
  <MMClips>0</MMClips>
  <ScaleCrop>false</ScaleCrop>
  <HeadingPairs>
    <vt:vector size="6" baseType="variant">
      <vt:variant>
        <vt:lpstr>Γραμματοσειρές που χρησιμοποιούνται</vt:lpstr>
      </vt:variant>
      <vt:variant>
        <vt:i4>8</vt:i4>
      </vt:variant>
      <vt:variant>
        <vt:lpstr>Θέμα</vt:lpstr>
      </vt:variant>
      <vt:variant>
        <vt:i4>2</vt:i4>
      </vt:variant>
      <vt:variant>
        <vt:lpstr>Τίτλοι διαφανειών</vt:lpstr>
      </vt:variant>
      <vt:variant>
        <vt:i4>70</vt:i4>
      </vt:variant>
    </vt:vector>
  </HeadingPairs>
  <TitlesOfParts>
    <vt:vector size="80" baseType="lpstr">
      <vt:lpstr>Aptos</vt:lpstr>
      <vt:lpstr>Arial</vt:lpstr>
      <vt:lpstr>Calibri</vt:lpstr>
      <vt:lpstr>Calibri Light</vt:lpstr>
      <vt:lpstr>Cambria Math</vt:lpstr>
      <vt:lpstr>Century Gothic</vt:lpstr>
      <vt:lpstr>Times New Roman</vt:lpstr>
      <vt:lpstr>Wingdings 3</vt:lpstr>
      <vt:lpstr>Ανασκόπηση</vt:lpstr>
      <vt:lpstr>Θρόισμα</vt:lpstr>
      <vt:lpstr>ΜΕΛΕΤΗ ΑΣΤΙΚΩΝ ΣΥΓΚΟΙΝΩΝΙΩΝ ΒΟΛΟΥ</vt:lpstr>
      <vt:lpstr>ΕΙΣΑΓΩΓΗ</vt:lpstr>
      <vt:lpstr>                   ΕΙΣΑΓΩΓΗ</vt:lpstr>
      <vt:lpstr>ΜΕΘΟΔΟΛΟΓΙΑ</vt:lpstr>
      <vt:lpstr>ΜΕΘΟΔΟΛΟΓΙΑ</vt:lpstr>
      <vt:lpstr>ΠΕΡΙΟΧΗ ΜΕΛΕΤΗΣ</vt:lpstr>
      <vt:lpstr>ΠΕΡΙΟΧΗ ΜΕΛΕΤΗΣ(1)</vt:lpstr>
      <vt:lpstr>ΠΕΡΙΟΧΗ ΜΕΛΕΤΗΣ(2)</vt:lpstr>
      <vt:lpstr>ΔΕΙΓΜΑΤΟΛΗΨΙΑ</vt:lpstr>
      <vt:lpstr>ΔΕΙΓΜΑΤΟΛΗΨΙΑ(1)</vt:lpstr>
      <vt:lpstr>ΔΕΙΓΜΑΤΟΛΗΨΙΑ(2)</vt:lpstr>
      <vt:lpstr>ΔΕΙΓΜΑΤΟΛΗΨΙΑ(3)</vt:lpstr>
      <vt:lpstr>ΔΕΙΓΜΑΤΟΛΗΨΙΑ(4)</vt:lpstr>
      <vt:lpstr>ΑΝΑΛΥΣΗ-ΕΠΕΞΕΡΓΑΣΙΑ ΔΕΔΟΜΕΝΩΝ(ΣΤΑΣΗ)</vt:lpstr>
      <vt:lpstr>ΑΝΑΛΥΣΗ-ΕΠΕΞΕΡΓΑΣΙΑ ΔΕΔΟΜΕΝΩΝ(1)</vt:lpstr>
      <vt:lpstr>ΑΝΑΛΥΣΗ-ΕΠΕΞΕΡΓΑΣΙΑ ΔΕΔΟΜΕΝΩΝ(2)</vt:lpstr>
      <vt:lpstr>ΑΝΑΛΥΣΗ-ΕΠΕΞΕΡΓΑΣΙΑ ΔΕΔΟΜΕΝΩΝ(3)</vt:lpstr>
      <vt:lpstr>ΑΝΑΛΥΣΗ-ΕΠΕΞΕΡΓΑΣΙΑ ΔΕΔΟΜΕΝΩΝ(4)</vt:lpstr>
      <vt:lpstr>ΑΝΑΛΥΣΗ-ΕΠΕΞΕΡΓΑΣΙΑ ΔΕΔΟΜΕΝΩΝ(5)</vt:lpstr>
      <vt:lpstr>ΑΠΟΤΕΛΕΣΜΑΤΑ-ΕΠΕΞΕΡΓΑΣΙΑ ΔΕΔΟΜΕΝΩΝ(ΣΤΑΣΗ)</vt:lpstr>
      <vt:lpstr>ΑΠΟΤΕΛΕΣΜΑΤΑ ΕΠΕΞΕΡΓΑΣΙΑΣ ΔΕΔΟΜΕΝΩΝ(ΣΤΑΣΗ)(1)</vt:lpstr>
      <vt:lpstr>ΑΠΟΤΕΛΕΣΜΑΤΑ ΕΠΕΞΕΡΓΑΣΙΑΣ ΔΕΔΟΜΕΝΩΝ(ΣΤΑΣΗ)(2)</vt:lpstr>
      <vt:lpstr>ΑΠΟΤΕΛΕΣΜΑΤΑ ΕΠΕΞΕΡΓΑΣΙΑΣ ΔΕΔΟΜΕΝΩΝ(ΣΤΑΣΗ)(3)</vt:lpstr>
      <vt:lpstr>ΑΠΟΤΕΛΕΣΜΑΤΑ ΕΠΕΞΕΡΓΑΣΙΑΣ ΔΕΔΟΜΕΝΩΝ(ΣΤΑΣΗ)(4)</vt:lpstr>
      <vt:lpstr>ΑΠΟΤΕΛΕΣΜΑΤΑ ΕΠΕΞΕΡΓΑΣΙΑΣ ΔΕΔΟΜΕΝΩΝ(ΣΤΑΣΗ)(5)</vt:lpstr>
      <vt:lpstr>ΑΠΟΤΕΛΕΣΜΑΤΑ ΕΠΕΞΕΡΓΑΣΙΑΣ ΔΕΔΟΜΕΝΩΝ(ΣΤΑΣΗ)(6)</vt:lpstr>
      <vt:lpstr>ΑΠΟΤΕΛΕΣΜΑΤΑ ΕΠΕΞΕΡΓΑΣΙΑΣ ΔΕΔΟΜΕΝΩΝ(ΣΤΑΣΗ)(7)</vt:lpstr>
      <vt:lpstr>ΑΠΟΤΕΛΕΣΜΑΤΑ ΕΠΕΞΕΡΓΑΣΙΑΣ ΔΕΔΟΜΕΝΩΝ(ΣΤΑΣΗ)(8)</vt:lpstr>
      <vt:lpstr>ΑΠΟΤΕΛΕΣΜΑΤΑ ΕΡΩΤΗΜΑΤΟΛΟΓΙΟΥ(ΣΤΑΣΗ)</vt:lpstr>
      <vt:lpstr>Αποτελέσματα ερωτηματολογίου(1)</vt:lpstr>
      <vt:lpstr>Αποτελέσματα ερωτηματολογίου(2)</vt:lpstr>
      <vt:lpstr>Αποτελέσματα ερωτηματολογίου(3)</vt:lpstr>
      <vt:lpstr>Αποτελέσματα ερωτηματολογίου(4)</vt:lpstr>
      <vt:lpstr>Αποτελέσματα ερωτηματολογίου(5)</vt:lpstr>
      <vt:lpstr>Αποτελέσματα ερωτηματολογίου(6)</vt:lpstr>
      <vt:lpstr>Αποτελέσματα ερωτηματολογίου(7)</vt:lpstr>
      <vt:lpstr>Αποτελέσματα ερωτηματολογίου(8)</vt:lpstr>
      <vt:lpstr>Αποτελέσματα ερωτηματολογίου(9)</vt:lpstr>
      <vt:lpstr>Αποτελέσματα ερωτηματολογίου(10)</vt:lpstr>
      <vt:lpstr>Αποτελέσματα ερωτηματολογίου(11)</vt:lpstr>
      <vt:lpstr>ΑΠΟΤΕΛΕΣΜΑΤΑ-ΕΠΕΞΕΡΓΑΣΙΑ ΔΕΔΟΜΕΝΩΝ(ΛΕΩΦΟΡΕΙΟ)</vt:lpstr>
      <vt:lpstr>ΑΠΟΤΕΛΕΣΜΑΤΑ-ΕΠΕΞΕΡΓΑΣΙΑ ΔΕΔΟΜΕΝΩΝ(ΛΕΩΦΟΡΕΙΟ)(1)</vt:lpstr>
      <vt:lpstr>ΑΠΟΤΕΛΕΣΜΑΤΑ-ΕΠΕΞΕΡΓΑΣΙΑ ΔΕΔΟΜΕΝΩΝ(ΛΕΩΦΟΡΕΙΟ)(2)</vt:lpstr>
      <vt:lpstr>ΑΠΟΤΕΛΕΣΜΑΤΑ-ΕΠΕΞΕΡΓΑΣΙΑ ΔΕΔΟΜΕΝΩΝ(ΛΕΩΦΟΡΕΙΟ)(3)</vt:lpstr>
      <vt:lpstr>ΑΠΟΤΕΛΕΣΜΑΤΑ-ΕΠΕΞΕΡΓΑΣΙΑ ΔΕΔΟΜΕΝΩΝ(ΛΕΩΦΟΡΕΙΟ)(4)</vt:lpstr>
      <vt:lpstr>ΑΠΟΤΕΛΕΣΜΑΤΑ-ΕΠΕΞΕΡΓΑΣΙΑ ΔΕΔΟΜΕΝΩΝ(ΛΕΩΦΟΡΕΙΟ)(5)</vt:lpstr>
      <vt:lpstr>ΑΠΟΤΕΛΕΣΜΑΤΑ-ΕΠΕΞΕΡΓΑΣΙΑ ΔΕΔΟΜΕΝΩΝ(ΛΕΩΦΟΡΕΙΟ)(6)</vt:lpstr>
      <vt:lpstr>ΑΠΟΤΕΛΕΣΜΑΤΑ-ΕΠΕΞΕΡΓΑΣΙΑ ΔΕΔΟΜΕΝΩΝ(ΛΕΩΦΟΡΕΙΟ)(7)</vt:lpstr>
      <vt:lpstr>ΑΠΟΤΕΛΕΣΜΑΤΑ-ΕΠΕΞΕΡΓΑΣΙΑ ΔΕΔΟΜΕΝΩΝ(ΛΕΩΦΟΡΕΙΟ)(8)</vt:lpstr>
      <vt:lpstr>ΑΠΟΤΕΛΕΣΜΑΤΑ-ΕΠΕΞΕΡΓΑΣΙΑ ΔΕΔΟΜΕΝΩΝ(ΛΕΩΦΟΡΕΙΟ)(9)</vt:lpstr>
      <vt:lpstr>ΑΠΟΤΕΛΕΣΜΑΤΑ ΕΡΩΤΗΜΑΤΟΛΟΓΙΟΥ(ΛΕΩΦΟΡΕΙΟ)</vt:lpstr>
      <vt:lpstr>ΑΠΟΤΕΛΕΣΜΑΤΑ ΕΡΩΤΗΜΑΤΟΛΟΓΙΟΥ(ΛΕΩΦΟΡΕΙΟ)(1)</vt:lpstr>
      <vt:lpstr>ΑΠΟΤΕΛΕΣΜΑΤΑ ΕΡΩΤΗΜΑΤΟΛΟΓΙΟΥ(ΛΕΩΦΟΡΕΙΟ)(2)</vt:lpstr>
      <vt:lpstr>ΑΠΟΤΕΛΕΣΜΑΤΑ ΕΡΩΤΗΜΑΤΟΛΟΓΙΟΥ(ΛΕΩΦΟΡΕΙΟ)(2)</vt:lpstr>
      <vt:lpstr>ΑΠΟΤΕΛΕΣΜΑΤΑ ΕΡΩΤΗΜΑΤΟΛΟΓΙΟΥ(ΛΕΩΦΟΡΕΙΟ)(3)</vt:lpstr>
      <vt:lpstr>ΑΠΟΤΕΛΕΣΜΑΤΑ ΕΡΩΤΗΜΑΤΟΛΟΓΙΟΥ(ΛΕΩΦΟΡΕΙΟ)(4)</vt:lpstr>
      <vt:lpstr>ΑΠΟΤΕΛΕΣΜΑΤΑ ΕΡΩΤΗΜΑΤΟΛΟΓΙΟΥ(ΛΕΩΦΟΡΕΙΟ)(5)</vt:lpstr>
      <vt:lpstr>ΑΠΟΤΕΛΕΣΜΑΤΑ ΕΡΩΤΗΜΑΤΟΛΟΓΙΟΥ(ΛΕΩΦΟΡΕΙΟ)(6)</vt:lpstr>
      <vt:lpstr>ΑΠΟΤΕΛΕΣΜΑΤΑ ΕΡΩΤΗΜΑΤΟΛΟΓΙΟΥ(ΛΕΩΦΟΡΕΙΟ)(7)</vt:lpstr>
      <vt:lpstr>ΑΠΟΤΕΛΕΣΜΑΤΑ ΕΡΩΤΗΜΑΤΟΛΟΓΙΟΥ(ΛΕΩΦΟΡΕΙΟ)(8)</vt:lpstr>
      <vt:lpstr>ΑΠΟΤΕΛΕΣΜΑΤΑ ΕΡΩΤΗΜΑΤΟΛΟΓΙΟΥ(ΛΕΩΦΟΡΕΙΟ)(9)</vt:lpstr>
      <vt:lpstr>ΑΠΟΤΕΛΕΣΜΑΤΑ ΕΡΩΤΗΜΑΤΟΛΟΓΙΟΥ(ΛΕΩΦΟΡΕΙΟ)(10)</vt:lpstr>
      <vt:lpstr>ΣΥΜΠΕΡΑΣΜΑΤΑ-ΠΡΟΤΑΣΕΙΣ ΒΕΛΤΙΣΤΟΠΟΙΗΣΗΣ</vt:lpstr>
      <vt:lpstr>ΣΥΜΠΕΡΑΣΜΑΤΑ-ΠΡΟΤΑΣΕΙΣ ΒΕΛΤΙΣΤΟΠΟΙΗΣΗΣ(1)</vt:lpstr>
      <vt:lpstr>ΣΥΜΠΕΡΑΣΜΑΤΑ-ΠΡΟΤΑΣΕΙΣ ΒΕΛΤΙΣΤΟΠΟΙΗΣΗΣ(2)</vt:lpstr>
      <vt:lpstr>ΣΥΜΠΕΡΑΣΜΑΤΑ-ΠΡΟΤΑΣΕΙΣ ΒΕΛΤΙΣΤΟΠΟΙΗΣΗΣ(3)</vt:lpstr>
      <vt:lpstr>ΠΑΡΑΡΤΗΜΑ</vt:lpstr>
      <vt:lpstr>Ιστοσελίδα μελέτης</vt:lpstr>
      <vt:lpstr>ΕΥΧΑΡΙΣΤΟΥΜΕ ΓΙΑ ΤΗΝ ΠΡΟΣΟΧΗ ΣΑΣ!</vt:lpstr>
      <vt:lpstr>Παρουσίαση του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KYRIAZHS kallis</dc:creator>
  <cp:lastModifiedBy>KYRIAZHS kallis</cp:lastModifiedBy>
  <cp:revision>85</cp:revision>
  <dcterms:created xsi:type="dcterms:W3CDTF">2024-11-21T17:01:49Z</dcterms:created>
  <dcterms:modified xsi:type="dcterms:W3CDTF">2024-11-23T18:07:41Z</dcterms:modified>
</cp:coreProperties>
</file>